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71"/>
  </p:notesMasterIdLst>
  <p:sldIdLst>
    <p:sldId id="256" r:id="rId2"/>
    <p:sldId id="258" r:id="rId3"/>
    <p:sldId id="261" r:id="rId4"/>
    <p:sldId id="385" r:id="rId5"/>
    <p:sldId id="427" r:id="rId6"/>
    <p:sldId id="428" r:id="rId7"/>
    <p:sldId id="386" r:id="rId8"/>
    <p:sldId id="387" r:id="rId9"/>
    <p:sldId id="389" r:id="rId10"/>
    <p:sldId id="391" r:id="rId11"/>
    <p:sldId id="392" r:id="rId12"/>
    <p:sldId id="393" r:id="rId13"/>
    <p:sldId id="394" r:id="rId14"/>
    <p:sldId id="395" r:id="rId15"/>
    <p:sldId id="424" r:id="rId16"/>
    <p:sldId id="396" r:id="rId17"/>
    <p:sldId id="397" r:id="rId18"/>
    <p:sldId id="398" r:id="rId19"/>
    <p:sldId id="399" r:id="rId20"/>
    <p:sldId id="401" r:id="rId21"/>
    <p:sldId id="425" r:id="rId22"/>
    <p:sldId id="426" r:id="rId23"/>
    <p:sldId id="404" r:id="rId24"/>
    <p:sldId id="402" r:id="rId25"/>
    <p:sldId id="405" r:id="rId26"/>
    <p:sldId id="406" r:id="rId27"/>
    <p:sldId id="422" r:id="rId28"/>
    <p:sldId id="407" r:id="rId29"/>
    <p:sldId id="408" r:id="rId30"/>
    <p:sldId id="421" r:id="rId31"/>
    <p:sldId id="417" r:id="rId32"/>
    <p:sldId id="418" r:id="rId33"/>
    <p:sldId id="410" r:id="rId34"/>
    <p:sldId id="453" r:id="rId35"/>
    <p:sldId id="411" r:id="rId36"/>
    <p:sldId id="454" r:id="rId37"/>
    <p:sldId id="412" r:id="rId38"/>
    <p:sldId id="455" r:id="rId39"/>
    <p:sldId id="429" r:id="rId40"/>
    <p:sldId id="435" r:id="rId41"/>
    <p:sldId id="436" r:id="rId42"/>
    <p:sldId id="438" r:id="rId43"/>
    <p:sldId id="439" r:id="rId44"/>
    <p:sldId id="440" r:id="rId45"/>
    <p:sldId id="441" r:id="rId46"/>
    <p:sldId id="434" r:id="rId47"/>
    <p:sldId id="430" r:id="rId48"/>
    <p:sldId id="431" r:id="rId49"/>
    <p:sldId id="432" r:id="rId50"/>
    <p:sldId id="433" r:id="rId51"/>
    <p:sldId id="456" r:id="rId52"/>
    <p:sldId id="457" r:id="rId53"/>
    <p:sldId id="458" r:id="rId54"/>
    <p:sldId id="444" r:id="rId55"/>
    <p:sldId id="445" r:id="rId56"/>
    <p:sldId id="446" r:id="rId57"/>
    <p:sldId id="447" r:id="rId58"/>
    <p:sldId id="450" r:id="rId59"/>
    <p:sldId id="449" r:id="rId60"/>
    <p:sldId id="451" r:id="rId61"/>
    <p:sldId id="442" r:id="rId62"/>
    <p:sldId id="443" r:id="rId63"/>
    <p:sldId id="452" r:id="rId64"/>
    <p:sldId id="381" r:id="rId65"/>
    <p:sldId id="413" r:id="rId66"/>
    <p:sldId id="414" r:id="rId67"/>
    <p:sldId id="423" r:id="rId68"/>
    <p:sldId id="376" r:id="rId69"/>
    <p:sldId id="380" r:id="rId70"/>
  </p:sldIdLst>
  <p:sldSz cx="9144000" cy="5143500" type="screen16x9"/>
  <p:notesSz cx="6858000" cy="9144000"/>
  <p:embeddedFontLst>
    <p:embeddedFont>
      <p:font typeface="Anaheim" panose="020B0604020202020204" charset="0"/>
      <p:regular r:id="rId72"/>
    </p:embeddedFont>
    <p:embeddedFont>
      <p:font typeface="Bebas Neue" panose="020F0502020204030204" pitchFamily="34" charset="0"/>
      <p:regular r:id="rId73"/>
    </p:embeddedFont>
    <p:embeddedFont>
      <p:font typeface="Montserrat" panose="020F0502020204030204" pitchFamily="2" charset="0"/>
      <p:regular r:id="rId74"/>
      <p:bold r:id="rId75"/>
      <p:italic r:id="rId76"/>
      <p:boldItalic r:id="rId77"/>
    </p:embeddedFont>
    <p:embeddedFont>
      <p:font typeface="Montserrat Black" panose="00000A00000000000000" pitchFamily="2" charset="0"/>
      <p:bold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ama ibrahim" initials="oi" lastIdx="1" clrIdx="0">
    <p:extLst>
      <p:ext uri="{19B8F6BF-5375-455C-9EA6-DF929625EA0E}">
        <p15:presenceInfo xmlns:p15="http://schemas.microsoft.com/office/powerpoint/2012/main" userId="979c2019f57096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4B3569-89C4-4915-A584-9D5554A50C3C}">
  <a:tblStyle styleId="{914B3569-89C4-4915-A584-9D5554A50C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3" autoAdjust="0"/>
    <p:restoredTop sz="95256" autoAdjust="0"/>
  </p:normalViewPr>
  <p:slideViewPr>
    <p:cSldViewPr snapToGrid="0">
      <p:cViewPr varScale="1">
        <p:scale>
          <a:sx n="114" d="100"/>
          <a:sy n="114" d="100"/>
        </p:scale>
        <p:origin x="682" y="-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1189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256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700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536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891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582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99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1734a882c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1734a882c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540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722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3" name="Google Shape;753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4" name="Google Shape;754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8" name="Google Shape;758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59" name="Google Shape;759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69" name="Google Shape;769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3" name="Google Shape;773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4" name="Google Shape;774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782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420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5" name="Google Shape;625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6" name="Google Shape;626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9" name="Google Shape;639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574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76" r:id="rId5"/>
    <p:sldLayoutId id="2147483681" r:id="rId6"/>
    <p:sldLayoutId id="2147483683" r:id="rId7"/>
    <p:sldLayoutId id="2147483684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5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jpe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48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71425" y="3521112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1467419" y="351009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352626" y="1121858"/>
            <a:ext cx="5726627" cy="28737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Movement Fault</a:t>
            </a:r>
            <a:br>
              <a:rPr lang="ar-EG" sz="3600" dirty="0"/>
            </a:br>
            <a:r>
              <a:rPr lang="en-US" sz="3600" dirty="0"/>
              <a:t>Detection in legged</a:t>
            </a:r>
            <a:br>
              <a:rPr lang="ar-EG" sz="3600" dirty="0"/>
            </a:br>
            <a:r>
              <a:rPr lang="en-US" sz="3600" dirty="0"/>
              <a:t>robots with AI</a:t>
            </a:r>
            <a:br>
              <a:rPr lang="en-US" sz="5200" dirty="0">
                <a:latin typeface="Montserrat Black"/>
                <a:ea typeface="Montserrat Black"/>
                <a:cs typeface="Montserrat Black"/>
                <a:sym typeface="Montserrat Black"/>
              </a:rPr>
            </a:b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8648">
            <a:off x="7475101" y="3917685"/>
            <a:ext cx="2939329" cy="17985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8060" y="-245166"/>
            <a:ext cx="1978193" cy="1131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-43778"/>
            <a:ext cx="5581650" cy="1047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495EFB-FCA6-7E0D-C83E-429BD78F6E6E}"/>
              </a:ext>
            </a:extLst>
          </p:cNvPr>
          <p:cNvSpPr txBox="1"/>
          <p:nvPr/>
        </p:nvSpPr>
        <p:spPr>
          <a:xfrm>
            <a:off x="757238" y="1314451"/>
            <a:ext cx="647402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/>
            <a:r>
              <a:rPr lang="en-US" sz="2400" dirty="0">
                <a:solidFill>
                  <a:schemeClr val="accent6"/>
                </a:solidFill>
              </a:rPr>
              <a:t>1. The goal of our project is to try to discover broken motors using artificial intelligence and try to address their steps</a:t>
            </a:r>
          </a:p>
          <a:p>
            <a:pPr marL="0" lvl="0" indent="0"/>
            <a:endParaRPr lang="en-US" sz="2400" dirty="0">
              <a:solidFill>
                <a:schemeClr val="accent6"/>
              </a:solidFill>
            </a:endParaRPr>
          </a:p>
          <a:p>
            <a:pPr marL="0" lvl="0" indent="0"/>
            <a:r>
              <a:rPr lang="en-US" sz="2400" dirty="0">
                <a:solidFill>
                  <a:schemeClr val="accent6"/>
                </a:solidFill>
              </a:rPr>
              <a:t>2. The project aims to save resources and the expected cost of building a legged robot in order to help spread legged robots and help prevent the loss of broken robots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50969" y="4691383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Osama </a:t>
            </a:r>
          </a:p>
        </p:txBody>
      </p:sp>
    </p:spTree>
    <p:extLst>
      <p:ext uri="{BB962C8B-B14F-4D97-AF65-F5344CB8AC3E}">
        <p14:creationId xmlns:p14="http://schemas.microsoft.com/office/powerpoint/2010/main" val="1189526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EE1D-941D-1CA9-BBBD-42A1D239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41" y="1287064"/>
            <a:ext cx="7529208" cy="2121900"/>
          </a:xfrm>
        </p:spPr>
        <p:txBody>
          <a:bodyPr/>
          <a:lstStyle/>
          <a:p>
            <a:r>
              <a:rPr lang="en" sz="7200" dirty="0"/>
              <a:t>02</a:t>
            </a:r>
            <a:br>
              <a:rPr lang="en" dirty="0"/>
            </a:br>
            <a:r>
              <a:rPr lang="en" sz="7200" dirty="0"/>
              <a:t>Motivation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45649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830E8C-364C-A922-004B-DDF19406BDBD}"/>
              </a:ext>
            </a:extLst>
          </p:cNvPr>
          <p:cNvSpPr txBox="1"/>
          <p:nvPr/>
        </p:nvSpPr>
        <p:spPr>
          <a:xfrm>
            <a:off x="4248744" y="821291"/>
            <a:ext cx="376451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This world has become more difficult than expected.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Full of problems, natural disasters and accidents.  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The available natural resources are becoming fewer and our numbers continue to increase.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20E50-1E5B-42B7-C53D-B1A38B9E99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1076"/>
          <a:stretch/>
        </p:blipFill>
        <p:spPr>
          <a:xfrm>
            <a:off x="319647" y="753140"/>
            <a:ext cx="3764516" cy="36372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0883" y="4668498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Osama </a:t>
            </a:r>
          </a:p>
        </p:txBody>
      </p:sp>
    </p:spTree>
    <p:extLst>
      <p:ext uri="{BB962C8B-B14F-4D97-AF65-F5344CB8AC3E}">
        <p14:creationId xmlns:p14="http://schemas.microsoft.com/office/powerpoint/2010/main" val="296308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8E8ADC-81F2-76D9-367D-320956511E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-457" r="16120" b="-1"/>
          <a:stretch/>
        </p:blipFill>
        <p:spPr>
          <a:xfrm>
            <a:off x="256084" y="931444"/>
            <a:ext cx="3970330" cy="35808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452E0F-6CC6-C955-40EA-FFC6FB5F6AE7}"/>
              </a:ext>
            </a:extLst>
          </p:cNvPr>
          <p:cNvSpPr txBox="1"/>
          <p:nvPr/>
        </p:nvSpPr>
        <p:spPr>
          <a:xfrm>
            <a:off x="4365079" y="1177437"/>
            <a:ext cx="44541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Recently, with the increase in earthquakes and natural disasters, and with the human ambition to explore space.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the use of legged robots has become a necessity in addition to the wheeled theory, due to their ability to reach places that are difficult to reach with wheels.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89596" y="4671927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Osama </a:t>
            </a:r>
          </a:p>
        </p:txBody>
      </p:sp>
    </p:spTree>
    <p:extLst>
      <p:ext uri="{BB962C8B-B14F-4D97-AF65-F5344CB8AC3E}">
        <p14:creationId xmlns:p14="http://schemas.microsoft.com/office/powerpoint/2010/main" val="112908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A6E1D0-B593-2D27-D711-20CCC0826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 b="14074"/>
          <a:stretch/>
        </p:blipFill>
        <p:spPr>
          <a:xfrm>
            <a:off x="373273" y="471488"/>
            <a:ext cx="7932340" cy="42329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7145" y="4704415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Osama </a:t>
            </a:r>
          </a:p>
        </p:txBody>
      </p:sp>
    </p:spTree>
    <p:extLst>
      <p:ext uri="{BB962C8B-B14F-4D97-AF65-F5344CB8AC3E}">
        <p14:creationId xmlns:p14="http://schemas.microsoft.com/office/powerpoint/2010/main" val="524403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42D96E-C8B3-DD8A-F273-8505CD5B96CF}"/>
              </a:ext>
            </a:extLst>
          </p:cNvPr>
          <p:cNvSpPr txBox="1"/>
          <p:nvPr/>
        </p:nvSpPr>
        <p:spPr>
          <a:xfrm>
            <a:off x="416478" y="-137618"/>
            <a:ext cx="733536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400" b="1" i="0" u="none" strike="noStrike" baseline="0" dirty="0">
                <a:solidFill>
                  <a:schemeClr val="accent6"/>
                </a:solidFill>
                <a:latin typeface="Calibri" panose="020F0502020204030204" pitchFamily="34" charset="0"/>
              </a:rPr>
              <a:t>Gait Generation for Damaged Hexapods using a</a:t>
            </a:r>
            <a:r>
              <a:rPr lang="en-US" sz="2400" b="1" i="0" u="none" strike="noStrike" dirty="0">
                <a:solidFill>
                  <a:schemeClr val="accent6"/>
                </a:solidFill>
                <a:latin typeface="Calibri" panose="020F0502020204030204" pitchFamily="34" charset="0"/>
              </a:rPr>
              <a:t> </a:t>
            </a:r>
            <a:r>
              <a:rPr lang="en-US" sz="2400" b="1" i="0" u="none" strike="noStrike" baseline="0" dirty="0">
                <a:solidFill>
                  <a:schemeClr val="accent6"/>
                </a:solidFill>
                <a:latin typeface="Calibri" panose="020F0502020204030204" pitchFamily="34" charset="0"/>
              </a:rPr>
              <a:t>Genetic Algorithm Paper (6)</a:t>
            </a:r>
            <a:r>
              <a:rPr lang="en-US" sz="2400" b="1" dirty="0">
                <a:solidFill>
                  <a:schemeClr val="accent6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“IEEE Xplore, June. 04, 2020</a:t>
            </a:r>
          </a:p>
          <a:p>
            <a:pPr algn="ctr"/>
            <a:endParaRPr lang="en-US" sz="2400" b="1" dirty="0">
              <a:solidFill>
                <a:schemeClr val="accent6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690317"/>
              </p:ext>
            </p:extLst>
          </p:nvPr>
        </p:nvGraphicFramePr>
        <p:xfrm>
          <a:off x="612271" y="1371599"/>
          <a:ext cx="7402606" cy="3214976"/>
        </p:xfrm>
        <a:graphic>
          <a:graphicData uri="http://schemas.openxmlformats.org/drawingml/2006/table">
            <a:tbl>
              <a:tblPr firstRow="1" bandRow="1">
                <a:tableStyleId>{914B3569-89C4-4915-A584-9D5554A50C3C}</a:tableStyleId>
              </a:tblPr>
              <a:tblGrid>
                <a:gridCol w="3603382">
                  <a:extLst>
                    <a:ext uri="{9D8B030D-6E8A-4147-A177-3AD203B41FA5}">
                      <a16:colId xmlns:a16="http://schemas.microsoft.com/office/drawing/2014/main" val="3932662146"/>
                    </a:ext>
                  </a:extLst>
                </a:gridCol>
                <a:gridCol w="3799224">
                  <a:extLst>
                    <a:ext uri="{9D8B030D-6E8A-4147-A177-3AD203B41FA5}">
                      <a16:colId xmlns:a16="http://schemas.microsoft.com/office/drawing/2014/main" val="2542601418"/>
                    </a:ext>
                  </a:extLst>
                </a:gridCol>
              </a:tblGrid>
              <a:tr h="642764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baseline="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</a:rPr>
                        <a:t>Genetic Algorithm Paper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Our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15662"/>
                  </a:ext>
                </a:extLst>
              </a:tr>
              <a:tr h="9845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</a:rPr>
                        <a:t>Used Evolutionary Algorithms such as Genetic  Algorithm ( GA 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</a:rPr>
                        <a:t>we use AI classification models such as . Decision Tree , Random Forest , Support Vector Machine, Logistic Regression,…etc.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94127"/>
                  </a:ext>
                </a:extLst>
              </a:tr>
              <a:tr h="6427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</a:rPr>
                        <a:t>Used Gazebo simulator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</a:rPr>
                        <a:t>we used </a:t>
                      </a:r>
                      <a:r>
                        <a:rPr lang="en-US" sz="1400" dirty="0" err="1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</a:rPr>
                        <a:t>Webots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</a:rPr>
                        <a:t> simulator , this simulator is free and open source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360400"/>
                  </a:ext>
                </a:extLst>
              </a:tr>
              <a:tr h="9034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</a:rPr>
                        <a:t>In this paper for improving the algorithm, increasing number of  generations , in training the best number of generations is 200 and take 20 hours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</a:rPr>
                        <a:t>For improving our model by selecting the best classification models for this idea , and tunning hyper parameters of each classification model</a:t>
                      </a:r>
                      <a:r>
                        <a:rPr lang="en-US" sz="900" dirty="0">
                          <a:latin typeface="Calibri" panose="020F0502020204030204" pitchFamily="34" charset="0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6584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50684" y="4662200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Osama </a:t>
            </a:r>
          </a:p>
        </p:txBody>
      </p:sp>
    </p:spTree>
    <p:extLst>
      <p:ext uri="{BB962C8B-B14F-4D97-AF65-F5344CB8AC3E}">
        <p14:creationId xmlns:p14="http://schemas.microsoft.com/office/powerpoint/2010/main" val="2652208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DC71-DB80-9DB3-A818-E6B578B9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05" y="878474"/>
            <a:ext cx="8611793" cy="2714831"/>
          </a:xfrm>
        </p:spPr>
        <p:txBody>
          <a:bodyPr/>
          <a:lstStyle/>
          <a:p>
            <a:r>
              <a:rPr lang="en" sz="7200" dirty="0"/>
              <a:t>03 </a:t>
            </a:r>
            <a:br>
              <a:rPr lang="en" sz="7200" dirty="0"/>
            </a:br>
            <a:r>
              <a:rPr lang="en-US" sz="7200" dirty="0"/>
              <a:t>How we solve it </a:t>
            </a:r>
          </a:p>
        </p:txBody>
      </p:sp>
    </p:spTree>
    <p:extLst>
      <p:ext uri="{BB962C8B-B14F-4D97-AF65-F5344CB8AC3E}">
        <p14:creationId xmlns:p14="http://schemas.microsoft.com/office/powerpoint/2010/main" val="790627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56BE7-062D-EF57-8E76-337C4627E20C}"/>
              </a:ext>
            </a:extLst>
          </p:cNvPr>
          <p:cNvSpPr txBox="1"/>
          <p:nvPr/>
        </p:nvSpPr>
        <p:spPr>
          <a:xfrm>
            <a:off x="141889" y="1278076"/>
            <a:ext cx="403115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Hexapod structure : 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18 degrees of freedom because it has 6 legs and each leg has 3 joints.</a:t>
            </a:r>
          </a:p>
          <a:p>
            <a:pPr marL="342900" lvl="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The joint is a servo motor 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The Kinematics of the leg of hexapod robot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C4213-C6B8-19AE-372D-4481C9675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21" y="2416212"/>
            <a:ext cx="4795045" cy="221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2715D4-D007-ADA6-B2C3-37A6D3ED8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041" y="582751"/>
            <a:ext cx="3286125" cy="1390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2BFEA-8271-AAF6-5D4E-2B6D3C239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366" y="1785333"/>
            <a:ext cx="1333500" cy="10382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0883" y="4711005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Mostafa </a:t>
            </a:r>
          </a:p>
        </p:txBody>
      </p:sp>
    </p:spTree>
    <p:extLst>
      <p:ext uri="{BB962C8B-B14F-4D97-AF65-F5344CB8AC3E}">
        <p14:creationId xmlns:p14="http://schemas.microsoft.com/office/powerpoint/2010/main" val="3201744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D8884F-A108-20F1-82CC-986914BBAAC9}"/>
              </a:ext>
            </a:extLst>
          </p:cNvPr>
          <p:cNvSpPr txBox="1"/>
          <p:nvPr/>
        </p:nvSpPr>
        <p:spPr>
          <a:xfrm>
            <a:off x="997731" y="1041822"/>
            <a:ext cx="681692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 collecting the Data : 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Searching for a good simulator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This research paper on WEBOTS simulator (1:4)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/>
                </a:solidFill>
              </a:rPr>
              <a:t>Webots</a:t>
            </a:r>
            <a:r>
              <a:rPr lang="en-US" sz="2000" dirty="0">
                <a:solidFill>
                  <a:schemeClr val="accent6"/>
                </a:solidFill>
              </a:rPr>
              <a:t> the windows operating system and has the structure of the hexapod and its smooth movements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Our data is 965 X, Y, and Z values.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Doing Feature engineering adding, multiplying, dividing or taking the difference between the current value and the previous value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0883" y="4711005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Mostafa </a:t>
            </a:r>
          </a:p>
        </p:txBody>
      </p:sp>
    </p:spTree>
    <p:extLst>
      <p:ext uri="{BB962C8B-B14F-4D97-AF65-F5344CB8AC3E}">
        <p14:creationId xmlns:p14="http://schemas.microsoft.com/office/powerpoint/2010/main" val="1200067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C15320-5F84-074A-A1B6-2511A0717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" y="354548"/>
            <a:ext cx="7672388" cy="45935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4382" y="4935062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Mostafa </a:t>
            </a:r>
          </a:p>
        </p:txBody>
      </p:sp>
    </p:spTree>
    <p:extLst>
      <p:ext uri="{BB962C8B-B14F-4D97-AF65-F5344CB8AC3E}">
        <p14:creationId xmlns:p14="http://schemas.microsoft.com/office/powerpoint/2010/main" val="583869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7"/>
          <p:cNvSpPr txBox="1">
            <a:spLocks noGrp="1"/>
          </p:cNvSpPr>
          <p:nvPr>
            <p:ph type="title"/>
          </p:nvPr>
        </p:nvSpPr>
        <p:spPr>
          <a:xfrm>
            <a:off x="669758" y="1311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title" idx="2"/>
          </p:nvPr>
        </p:nvSpPr>
        <p:spPr>
          <a:xfrm>
            <a:off x="977844" y="78217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subTitle" idx="3"/>
          </p:nvPr>
        </p:nvSpPr>
        <p:spPr>
          <a:xfrm>
            <a:off x="1954644" y="848653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About The project</a:t>
            </a:r>
          </a:p>
        </p:txBody>
      </p:sp>
      <p:sp>
        <p:nvSpPr>
          <p:cNvPr id="1280" name="Google Shape;1280;p37"/>
          <p:cNvSpPr txBox="1">
            <a:spLocks noGrp="1"/>
          </p:cNvSpPr>
          <p:nvPr>
            <p:ph type="title" idx="5"/>
          </p:nvPr>
        </p:nvSpPr>
        <p:spPr>
          <a:xfrm>
            <a:off x="1019812" y="1370451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subTitle" idx="6"/>
          </p:nvPr>
        </p:nvSpPr>
        <p:spPr>
          <a:xfrm>
            <a:off x="1954644" y="1399631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Motivation </a:t>
            </a:r>
            <a:endParaRPr lang="ar-EG" dirty="0"/>
          </a:p>
        </p:txBody>
      </p:sp>
      <p:sp>
        <p:nvSpPr>
          <p:cNvPr id="1283" name="Google Shape;1283;p37"/>
          <p:cNvSpPr txBox="1">
            <a:spLocks noGrp="1"/>
          </p:cNvSpPr>
          <p:nvPr>
            <p:ph type="title" idx="8"/>
          </p:nvPr>
        </p:nvSpPr>
        <p:spPr>
          <a:xfrm>
            <a:off x="1019812" y="1958727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subTitle" idx="9"/>
          </p:nvPr>
        </p:nvSpPr>
        <p:spPr>
          <a:xfrm>
            <a:off x="1954644" y="2010995"/>
            <a:ext cx="4142931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How to solve this problem</a:t>
            </a:r>
          </a:p>
        </p:txBody>
      </p:sp>
      <p:sp>
        <p:nvSpPr>
          <p:cNvPr id="1286" name="Google Shape;1286;p37"/>
          <p:cNvSpPr txBox="1">
            <a:spLocks noGrp="1"/>
          </p:cNvSpPr>
          <p:nvPr>
            <p:ph type="title" idx="14"/>
          </p:nvPr>
        </p:nvSpPr>
        <p:spPr>
          <a:xfrm>
            <a:off x="1019812" y="258542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87" name="Google Shape;1287;p37"/>
          <p:cNvSpPr txBox="1">
            <a:spLocks noGrp="1"/>
          </p:cNvSpPr>
          <p:nvPr>
            <p:ph type="subTitle" idx="15"/>
          </p:nvPr>
        </p:nvSpPr>
        <p:spPr>
          <a:xfrm>
            <a:off x="1954644" y="3211846"/>
            <a:ext cx="454664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Try to run model on simulator</a:t>
            </a:r>
          </a:p>
        </p:txBody>
      </p:sp>
      <p:sp>
        <p:nvSpPr>
          <p:cNvPr id="1289" name="Google Shape;1289;p37"/>
          <p:cNvSpPr txBox="1">
            <a:spLocks noGrp="1"/>
          </p:cNvSpPr>
          <p:nvPr>
            <p:ph type="title" idx="17"/>
          </p:nvPr>
        </p:nvSpPr>
        <p:spPr>
          <a:xfrm>
            <a:off x="1058225" y="4360706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1290" name="Google Shape;1290;p37"/>
          <p:cNvSpPr txBox="1">
            <a:spLocks noGrp="1"/>
          </p:cNvSpPr>
          <p:nvPr>
            <p:ph type="subTitle" idx="18"/>
          </p:nvPr>
        </p:nvSpPr>
        <p:spPr>
          <a:xfrm>
            <a:off x="2035025" y="43681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</a:t>
            </a:r>
            <a:endParaRPr dirty="0"/>
          </a:p>
        </p:txBody>
      </p:sp>
      <p:grpSp>
        <p:nvGrpSpPr>
          <p:cNvPr id="1291" name="Google Shape;1291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2" name="Google Shape;129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5" name="Google Shape;129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7" name="Google Shape;1297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287;p37"/>
          <p:cNvSpPr txBox="1">
            <a:spLocks noGrp="1"/>
          </p:cNvSpPr>
          <p:nvPr>
            <p:ph type="subTitle" idx="15"/>
          </p:nvPr>
        </p:nvSpPr>
        <p:spPr>
          <a:xfrm>
            <a:off x="1954644" y="2622761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Optimization process </a:t>
            </a:r>
            <a:endParaRPr lang="en-US" dirty="0"/>
          </a:p>
        </p:txBody>
      </p:sp>
      <p:sp>
        <p:nvSpPr>
          <p:cNvPr id="21" name="Google Shape;1286;p37"/>
          <p:cNvSpPr txBox="1">
            <a:spLocks/>
          </p:cNvSpPr>
          <p:nvPr/>
        </p:nvSpPr>
        <p:spPr>
          <a:xfrm>
            <a:off x="1019812" y="3216025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2" name="Google Shape;1286;p37"/>
          <p:cNvSpPr txBox="1">
            <a:spLocks/>
          </p:cNvSpPr>
          <p:nvPr/>
        </p:nvSpPr>
        <p:spPr>
          <a:xfrm>
            <a:off x="1019812" y="3772150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3" name="Google Shape;1290;p37"/>
          <p:cNvSpPr txBox="1">
            <a:spLocks noGrp="1"/>
          </p:cNvSpPr>
          <p:nvPr>
            <p:ph type="subTitle" idx="18"/>
          </p:nvPr>
        </p:nvSpPr>
        <p:spPr>
          <a:xfrm>
            <a:off x="1825790" y="384377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Research Papers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62B956-483D-B70A-0573-39365F484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9" y="771887"/>
            <a:ext cx="5158510" cy="2919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51594-7AF9-95B6-A434-8499E1CBD867}"/>
              </a:ext>
            </a:extLst>
          </p:cNvPr>
          <p:cNvSpPr txBox="1"/>
          <p:nvPr/>
        </p:nvSpPr>
        <p:spPr>
          <a:xfrm>
            <a:off x="5662893" y="1944983"/>
            <a:ext cx="29310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3200" dirty="0">
                <a:solidFill>
                  <a:schemeClr val="accent6"/>
                </a:solidFill>
              </a:rPr>
              <a:t>The chart of the accuracy for all models”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0883" y="4711005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Mostafa </a:t>
            </a:r>
          </a:p>
        </p:txBody>
      </p:sp>
    </p:spTree>
    <p:extLst>
      <p:ext uri="{BB962C8B-B14F-4D97-AF65-F5344CB8AC3E}">
        <p14:creationId xmlns:p14="http://schemas.microsoft.com/office/powerpoint/2010/main" val="2170504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C5A63-6F08-BBAC-AB20-4F5F773D507A}"/>
              </a:ext>
            </a:extLst>
          </p:cNvPr>
          <p:cNvSpPr txBox="1"/>
          <p:nvPr/>
        </p:nvSpPr>
        <p:spPr>
          <a:xfrm>
            <a:off x="376517" y="378192"/>
            <a:ext cx="80547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model training and it`s performance </a:t>
            </a:r>
          </a:p>
          <a:p>
            <a:pPr marL="0" lvl="0" indent="0"/>
            <a:r>
              <a:rPr lang="en-US" sz="2000" dirty="0">
                <a:solidFill>
                  <a:schemeClr val="accent6"/>
                </a:solidFill>
              </a:rPr>
              <a:t>After training some machine learning models on 21 features, the gotten accuracy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0883" y="4711005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Mostafa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842815"/>
              </p:ext>
            </p:extLst>
          </p:nvPr>
        </p:nvGraphicFramePr>
        <p:xfrm>
          <a:off x="487456" y="1705558"/>
          <a:ext cx="7832910" cy="2932514"/>
        </p:xfrm>
        <a:graphic>
          <a:graphicData uri="http://schemas.openxmlformats.org/drawingml/2006/table">
            <a:tbl>
              <a:tblPr firstRow="1" bandRow="1">
                <a:tableStyleId>{914B3569-89C4-4915-A584-9D5554A50C3C}</a:tableStyleId>
              </a:tblPr>
              <a:tblGrid>
                <a:gridCol w="3916455">
                  <a:extLst>
                    <a:ext uri="{9D8B030D-6E8A-4147-A177-3AD203B41FA5}">
                      <a16:colId xmlns:a16="http://schemas.microsoft.com/office/drawing/2014/main" val="872734618"/>
                    </a:ext>
                  </a:extLst>
                </a:gridCol>
                <a:gridCol w="3916455">
                  <a:extLst>
                    <a:ext uri="{9D8B030D-6E8A-4147-A177-3AD203B41FA5}">
                      <a16:colId xmlns:a16="http://schemas.microsoft.com/office/drawing/2014/main" val="1366010567"/>
                    </a:ext>
                  </a:extLst>
                </a:gridCol>
              </a:tblGrid>
              <a:tr h="5269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Random Forest (</a:t>
                      </a:r>
                      <a:r>
                        <a:rPr lang="en-US" sz="1400" dirty="0" err="1">
                          <a:solidFill>
                            <a:schemeClr val="accent6"/>
                          </a:solidFill>
                        </a:rPr>
                        <a:t>n_estimators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=200,max_depth=900):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89.073569 %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293345"/>
                  </a:ext>
                </a:extLst>
              </a:tr>
              <a:tr h="3829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Gradient Boosting Classifier (LR=0.5)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86.730245 %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561116"/>
                  </a:ext>
                </a:extLst>
              </a:tr>
              <a:tr h="3770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Neural Network ( MLP ) 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79.782016 %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601946"/>
                  </a:ext>
                </a:extLst>
              </a:tr>
              <a:tr h="45391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SVC Linear kernel (10000 </a:t>
                      </a:r>
                      <a:r>
                        <a:rPr lang="en-US" sz="1400" dirty="0" err="1">
                          <a:solidFill>
                            <a:schemeClr val="accent6"/>
                          </a:solidFill>
                        </a:rPr>
                        <a:t>iter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 , degree = 3)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66.594005 %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883692"/>
                  </a:ext>
                </a:extLst>
              </a:tr>
              <a:tr h="39765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Logistic Regression(</a:t>
                      </a:r>
                      <a:r>
                        <a:rPr lang="en-US" sz="1400" dirty="0" err="1">
                          <a:solidFill>
                            <a:schemeClr val="accent6"/>
                          </a:solidFill>
                        </a:rPr>
                        <a:t>max_iter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 =10000)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61.580381 %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42682"/>
                  </a:ext>
                </a:extLst>
              </a:tr>
              <a:tr h="41685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KNN Classifier (</a:t>
                      </a:r>
                      <a:r>
                        <a:rPr lang="en-US" sz="1400" dirty="0" err="1">
                          <a:solidFill>
                            <a:schemeClr val="accent6"/>
                          </a:solidFill>
                        </a:rPr>
                        <a:t>n_neighbors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 =5)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61.226158 %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189023"/>
                  </a:ext>
                </a:extLst>
              </a:tr>
              <a:tr h="3770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SGD Classifier (10000 </a:t>
                      </a:r>
                      <a:r>
                        <a:rPr lang="en-US" sz="1400" dirty="0" err="1">
                          <a:solidFill>
                            <a:schemeClr val="accent6"/>
                          </a:solidFill>
                        </a:rPr>
                        <a:t>iter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16.730245 %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69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53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C5A63-6F08-BBAC-AB20-4F5F773D507A}"/>
              </a:ext>
            </a:extLst>
          </p:cNvPr>
          <p:cNvSpPr txBox="1"/>
          <p:nvPr/>
        </p:nvSpPr>
        <p:spPr>
          <a:xfrm>
            <a:off x="502977" y="1992984"/>
            <a:ext cx="80547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accent6"/>
                </a:solidFill>
              </a:rPr>
              <a:t>Feature Reduction </a:t>
            </a:r>
            <a:endParaRPr lang="en-US" sz="4800" dirty="0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0883" y="4711005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Mostafa </a:t>
            </a:r>
          </a:p>
        </p:txBody>
      </p:sp>
    </p:spTree>
    <p:extLst>
      <p:ext uri="{BB962C8B-B14F-4D97-AF65-F5344CB8AC3E}">
        <p14:creationId xmlns:p14="http://schemas.microsoft.com/office/powerpoint/2010/main" val="297742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D1B9D-25B3-7B00-D484-25BA6075C7C5}"/>
              </a:ext>
            </a:extLst>
          </p:cNvPr>
          <p:cNvSpPr txBox="1"/>
          <p:nvPr/>
        </p:nvSpPr>
        <p:spPr>
          <a:xfrm>
            <a:off x="391645" y="762274"/>
            <a:ext cx="70176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scaling the number of features</a:t>
            </a:r>
          </a:p>
          <a:p>
            <a:pPr marL="0" indent="0"/>
            <a:r>
              <a:rPr lang="en-US" sz="2000" dirty="0">
                <a:solidFill>
                  <a:schemeClr val="accent6"/>
                </a:solidFill>
              </a:rPr>
              <a:t>Trying to use PCA, and pass it`s output into the model ,the gotten  accuracy  </a:t>
            </a:r>
          </a:p>
          <a:p>
            <a:pPr marL="0" indent="0"/>
            <a:r>
              <a:rPr lang="en-US" sz="2000" dirty="0">
                <a:solidFill>
                  <a:schemeClr val="accent6"/>
                </a:solidFill>
              </a:rPr>
              <a:t>- Neural Network ( MLP ): 75.068120 %</a:t>
            </a:r>
          </a:p>
          <a:p>
            <a:pPr marL="0" indent="0"/>
            <a:r>
              <a:rPr lang="en-US" sz="2000" dirty="0">
                <a:solidFill>
                  <a:schemeClr val="accent6"/>
                </a:solidFill>
              </a:rPr>
              <a:t>- SVC Linear kernel (10000 </a:t>
            </a:r>
            <a:r>
              <a:rPr lang="en-US" sz="2000" dirty="0" err="1">
                <a:solidFill>
                  <a:schemeClr val="accent6"/>
                </a:solidFill>
              </a:rPr>
              <a:t>iter</a:t>
            </a:r>
            <a:r>
              <a:rPr lang="en-US" sz="2000" dirty="0">
                <a:solidFill>
                  <a:schemeClr val="accent6"/>
                </a:solidFill>
              </a:rPr>
              <a:t> , degree = 3) : 66.457766 %</a:t>
            </a:r>
          </a:p>
          <a:p>
            <a:pPr marL="0" indent="0"/>
            <a:r>
              <a:rPr lang="en-US" sz="2000" dirty="0">
                <a:solidFill>
                  <a:schemeClr val="accent6"/>
                </a:solidFill>
              </a:rPr>
              <a:t>- Random Forest (</a:t>
            </a:r>
            <a:r>
              <a:rPr lang="en-US" sz="2000" dirty="0" err="1">
                <a:solidFill>
                  <a:schemeClr val="accent6"/>
                </a:solidFill>
              </a:rPr>
              <a:t>n_estimators</a:t>
            </a:r>
            <a:r>
              <a:rPr lang="en-US" sz="2000" dirty="0">
                <a:solidFill>
                  <a:schemeClr val="accent6"/>
                </a:solidFill>
              </a:rPr>
              <a:t> =200,max_depth=900) : 58.828338 %</a:t>
            </a:r>
          </a:p>
          <a:p>
            <a:pPr marL="0" indent="0"/>
            <a:r>
              <a:rPr lang="en-US" sz="2000" dirty="0">
                <a:solidFill>
                  <a:schemeClr val="accent6"/>
                </a:solidFill>
              </a:rPr>
              <a:t>- Logistic Regression(</a:t>
            </a:r>
            <a:r>
              <a:rPr lang="en-US" sz="2000" dirty="0" err="1">
                <a:solidFill>
                  <a:schemeClr val="accent6"/>
                </a:solidFill>
              </a:rPr>
              <a:t>max_iter</a:t>
            </a:r>
            <a:r>
              <a:rPr lang="en-US" sz="2000" dirty="0">
                <a:solidFill>
                  <a:schemeClr val="accent6"/>
                </a:solidFill>
              </a:rPr>
              <a:t>=10000) : 57.847411 %</a:t>
            </a:r>
          </a:p>
          <a:p>
            <a:pPr marL="0" indent="0"/>
            <a:r>
              <a:rPr lang="en-US" sz="2000" dirty="0">
                <a:solidFill>
                  <a:schemeClr val="accent6"/>
                </a:solidFill>
              </a:rPr>
              <a:t>- Gradient Boosting Classifier (LR=0.5) : 52.425068 %</a:t>
            </a:r>
          </a:p>
          <a:p>
            <a:pPr marL="0" indent="0"/>
            <a:r>
              <a:rPr lang="en-US" sz="2000" dirty="0">
                <a:solidFill>
                  <a:schemeClr val="accent6"/>
                </a:solidFill>
              </a:rPr>
              <a:t>- KNN Classifier (</a:t>
            </a:r>
            <a:r>
              <a:rPr lang="en-US" sz="2000" dirty="0" err="1">
                <a:solidFill>
                  <a:schemeClr val="accent6"/>
                </a:solidFill>
              </a:rPr>
              <a:t>n_neighbors</a:t>
            </a:r>
            <a:r>
              <a:rPr lang="en-US" sz="2000" dirty="0">
                <a:solidFill>
                  <a:schemeClr val="accent6"/>
                </a:solidFill>
              </a:rPr>
              <a:t>=5): 52.152589%</a:t>
            </a:r>
          </a:p>
          <a:p>
            <a:pPr marL="0" indent="0"/>
            <a:r>
              <a:rPr lang="en-US" sz="2000" dirty="0">
                <a:solidFill>
                  <a:schemeClr val="accent6"/>
                </a:solidFill>
              </a:rPr>
              <a:t>- </a:t>
            </a:r>
            <a:r>
              <a:rPr lang="en-US" sz="2000" dirty="0" err="1">
                <a:solidFill>
                  <a:schemeClr val="accent6"/>
                </a:solidFill>
              </a:rPr>
              <a:t>GaussianNB</a:t>
            </a:r>
            <a:r>
              <a:rPr lang="en-US" sz="2000" dirty="0">
                <a:solidFill>
                  <a:schemeClr val="accent6"/>
                </a:solidFill>
              </a:rPr>
              <a:t> Classifier: 26.430518%</a:t>
            </a:r>
          </a:p>
          <a:p>
            <a:pPr marL="0" indent="0"/>
            <a:r>
              <a:rPr lang="en-US" sz="2000" dirty="0">
                <a:solidFill>
                  <a:schemeClr val="accent6"/>
                </a:solidFill>
              </a:rPr>
              <a:t>- SGD Classifier (</a:t>
            </a:r>
            <a:r>
              <a:rPr lang="en-US" sz="2000" dirty="0" err="1">
                <a:solidFill>
                  <a:schemeClr val="accent6"/>
                </a:solidFill>
              </a:rPr>
              <a:t>max_iter</a:t>
            </a:r>
            <a:r>
              <a:rPr lang="en-US" sz="2000" dirty="0">
                <a:solidFill>
                  <a:schemeClr val="accent6"/>
                </a:solidFill>
              </a:rPr>
              <a:t>=10000) : 17.057221%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0883" y="4711005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Mostafa </a:t>
            </a:r>
          </a:p>
        </p:txBody>
      </p:sp>
    </p:spTree>
    <p:extLst>
      <p:ext uri="{BB962C8B-B14F-4D97-AF65-F5344CB8AC3E}">
        <p14:creationId xmlns:p14="http://schemas.microsoft.com/office/powerpoint/2010/main" val="1228479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462AA685-44EB-F7C0-2277-C7352009B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3" y="628060"/>
            <a:ext cx="5220450" cy="4145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98D145-C13E-80E4-DDD9-CA60DAA41758}"/>
              </a:ext>
            </a:extLst>
          </p:cNvPr>
          <p:cNvSpPr txBox="1"/>
          <p:nvPr/>
        </p:nvSpPr>
        <p:spPr>
          <a:xfrm>
            <a:off x="586554" y="0"/>
            <a:ext cx="62061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Features correlations with label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2545" y="4773706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Mostafa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36642" y="1045029"/>
            <a:ext cx="353702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/>
                </a:solidFill>
              </a:rPr>
              <a:t>Filter auto features with low correlations with the Labels feature:</a:t>
            </a:r>
          </a:p>
          <a:p>
            <a:pPr marL="0" lvl="0" indent="0"/>
            <a:r>
              <a:rPr lang="en-US" sz="1800" dirty="0">
                <a:solidFill>
                  <a:schemeClr val="accent6"/>
                </a:solidFill>
              </a:rPr>
              <a:t>     X+Y , X-Y-Z , X/Y , X/Z , Y/Z , 	Y/X , Z/Y , Z/X  , Y-Z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/>
                </a:solidFill>
              </a:rPr>
              <a:t>Took the highest five features correlated with the label feature and the highest performance of the models is 85.722%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76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D85D1758-2E53-2C1C-10D6-0090E4A011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CE066-D3BA-D831-97B9-F1832E395E65}"/>
              </a:ext>
            </a:extLst>
          </p:cNvPr>
          <p:cNvSpPr txBox="1"/>
          <p:nvPr/>
        </p:nvSpPr>
        <p:spPr>
          <a:xfrm>
            <a:off x="2641600" y="635904"/>
            <a:ext cx="6131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about Different Sampling Rate?</a:t>
            </a:r>
          </a:p>
        </p:txBody>
      </p:sp>
    </p:spTree>
    <p:extLst>
      <p:ext uri="{BB962C8B-B14F-4D97-AF65-F5344CB8AC3E}">
        <p14:creationId xmlns:p14="http://schemas.microsoft.com/office/powerpoint/2010/main" val="3555063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5497F-4227-2164-01F9-8DC1E2D4B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192" y="2948903"/>
            <a:ext cx="4419297" cy="19847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77D35B-9077-1ADE-4B88-76CF43F1AE89}"/>
              </a:ext>
            </a:extLst>
          </p:cNvPr>
          <p:cNvSpPr txBox="1"/>
          <p:nvPr/>
        </p:nvSpPr>
        <p:spPr>
          <a:xfrm>
            <a:off x="284070" y="867076"/>
            <a:ext cx="42879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In the sampling rate = 32  </a:t>
            </a:r>
            <a:r>
              <a:rPr lang="en-US" sz="2000" dirty="0" err="1">
                <a:solidFill>
                  <a:schemeClr val="accent6"/>
                </a:solidFill>
              </a:rPr>
              <a:t>MicroSecond</a:t>
            </a:r>
            <a:r>
              <a:rPr lang="en-US" sz="2000" dirty="0">
                <a:solidFill>
                  <a:schemeClr val="accent6"/>
                </a:solidFill>
              </a:rPr>
              <a:t>  and in </a:t>
            </a:r>
            <a:r>
              <a:rPr lang="en" sz="2000" dirty="0">
                <a:solidFill>
                  <a:schemeClr val="accent6"/>
                </a:solidFill>
              </a:rPr>
              <a:t> the movement code of the hexapod it use sin and by looking on localization values it take it in random  points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In the sampling rate = 4 Second By taking values over a specific time cycle (the time it takes for a specific leg in the robot to touch the ground again)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Then we read one value every time that sin be zero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0883" y="4711005"/>
            <a:ext cx="244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dirty="0" err="1">
                <a:solidFill>
                  <a:schemeClr val="tx1"/>
                </a:solidFill>
              </a:rPr>
              <a:t>Joeschowa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" b="59007"/>
          <a:stretch/>
        </p:blipFill>
        <p:spPr>
          <a:xfrm>
            <a:off x="4664192" y="508000"/>
            <a:ext cx="4479807" cy="2383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11566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5CE066-D3BA-D831-97B9-F1832E395E65}"/>
              </a:ext>
            </a:extLst>
          </p:cNvPr>
          <p:cNvSpPr txBox="1"/>
          <p:nvPr/>
        </p:nvSpPr>
        <p:spPr>
          <a:xfrm>
            <a:off x="1308100" y="318404"/>
            <a:ext cx="613173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accuracy of </a:t>
            </a:r>
            <a:r>
              <a:rPr lang="en-US" sz="2400" dirty="0">
                <a:ln w="0"/>
                <a:solidFill>
                  <a:schemeClr val="tx1"/>
                </a:solidFill>
              </a:rPr>
              <a:t>Different Sampling Rate?</a:t>
            </a:r>
          </a:p>
          <a:p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43" y="1346200"/>
            <a:ext cx="4261757" cy="3797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00"/>
            <a:ext cx="4882243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56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AA30E8-C861-FF37-BD8B-BED732532B8B}"/>
              </a:ext>
            </a:extLst>
          </p:cNvPr>
          <p:cNvSpPr txBox="1"/>
          <p:nvPr/>
        </p:nvSpPr>
        <p:spPr>
          <a:xfrm>
            <a:off x="201959" y="1033707"/>
            <a:ext cx="334863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Balanced data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After 63 minutes, collected 944 X, Y, and Z values. Every time by separating one of the joints and add the values of X, Y, and Z, doing this process until the last joint . The length of dataset that we have 17956 rows in 39 columns  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E39AE-50BA-B304-A9A9-F179BC6C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58" y="0"/>
            <a:ext cx="5170042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0883" y="4711005"/>
            <a:ext cx="244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dirty="0" err="1">
                <a:solidFill>
                  <a:schemeClr val="tx1"/>
                </a:solidFill>
              </a:rPr>
              <a:t>Joeschowa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6086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194409" y="552253"/>
            <a:ext cx="915387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 scaling the number of features</a:t>
            </a:r>
          </a:p>
          <a:p>
            <a:pPr marL="0" indent="0" algn="ctr">
              <a:buNone/>
            </a:pPr>
            <a:endParaRPr lang="ar-EG" sz="2000" b="1" dirty="0">
              <a:solidFill>
                <a:schemeClr val="accent6"/>
              </a:solidFill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 Trying to use an feature scaling algorithms better than PCA like recursive feature elimination (RFE) , multidimensional scaling (MDS) and T-SNE scaling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The More convenient one to our data is RFE Which scale the features from 39 into 5 features with high accuracy 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from this features ' X ' , ' Z/Y ' , ' slop(x) ' , ' slop(x/z) ' ,  'slop(z)’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The gotten accuracy from this ML models is :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        -Gradient Boosting Classifier (LR=0.5) : 99.8049052396%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        -</a:t>
            </a:r>
            <a:r>
              <a:rPr lang="en-US" sz="2000" u="sng" dirty="0">
                <a:solidFill>
                  <a:schemeClr val="accent6"/>
                </a:solidFill>
              </a:rPr>
              <a:t>Random Forest </a:t>
            </a:r>
            <a:r>
              <a:rPr lang="en-US" sz="2000" dirty="0">
                <a:solidFill>
                  <a:schemeClr val="accent6"/>
                </a:solidFill>
              </a:rPr>
              <a:t>(</a:t>
            </a:r>
            <a:r>
              <a:rPr lang="en-US" sz="2000" dirty="0" err="1">
                <a:solidFill>
                  <a:schemeClr val="accent6"/>
                </a:solidFill>
              </a:rPr>
              <a:t>n_estimators</a:t>
            </a:r>
            <a:r>
              <a:rPr lang="en-US" sz="2000" dirty="0">
                <a:solidFill>
                  <a:schemeClr val="accent6"/>
                </a:solidFill>
              </a:rPr>
              <a:t> =200,max_depth=900) :99.777034559%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        -Support vector machine(SVM) (10000 </a:t>
            </a:r>
            <a:r>
              <a:rPr lang="en-US" sz="2000" dirty="0" err="1">
                <a:solidFill>
                  <a:schemeClr val="accent6"/>
                </a:solidFill>
              </a:rPr>
              <a:t>iter</a:t>
            </a:r>
            <a:r>
              <a:rPr lang="en-US" sz="2000" dirty="0">
                <a:solidFill>
                  <a:schemeClr val="accent6"/>
                </a:solidFill>
              </a:rPr>
              <a:t> , degree = 3) : 92.78149386%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/>
              </a:solidFill>
            </a:endParaRPr>
          </a:p>
          <a:p>
            <a:pPr marL="0" lvl="0" indent="0"/>
            <a:endParaRPr lang="en-US" sz="2000" dirty="0">
              <a:solidFill>
                <a:schemeClr val="accent6"/>
              </a:solidFill>
            </a:endParaRPr>
          </a:p>
          <a:p>
            <a:pPr lvl="0"/>
            <a:r>
              <a:rPr lang="en-US" sz="2000" dirty="0">
                <a:solidFill>
                  <a:schemeClr val="accent6"/>
                </a:solidFill>
              </a:rPr>
              <a:t> </a:t>
            </a:r>
          </a:p>
          <a:p>
            <a:pPr marL="0" indent="0"/>
            <a:r>
              <a:rPr lang="en-US" sz="2000" dirty="0">
                <a:solidFill>
                  <a:schemeClr val="accent6"/>
                </a:solidFill>
              </a:rPr>
              <a:t>3. 4.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0883" y="4711005"/>
            <a:ext cx="244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dirty="0" err="1">
                <a:solidFill>
                  <a:schemeClr val="tx1"/>
                </a:solidFill>
              </a:rPr>
              <a:t>Joeschowa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3264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148726" y="-205849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7972863" y="121503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736406" y="3149461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THE PROJECT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862284" y="4006238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8347">
            <a:off x="2559009" y="3577818"/>
            <a:ext cx="2939329" cy="179855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139763" y="434519"/>
            <a:ext cx="870082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comparing Random Forest and Gradient Boosting </a:t>
            </a:r>
            <a:endParaRPr lang="ar-EG" sz="2000" b="1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endParaRPr lang="en-US" sz="2000" b="1" dirty="0">
              <a:solidFill>
                <a:schemeClr val="accent6"/>
              </a:solidFill>
            </a:endParaRPr>
          </a:p>
          <a:p>
            <a:pPr lvl="0"/>
            <a:endParaRPr lang="en-US" sz="2000" b="1" dirty="0">
              <a:solidFill>
                <a:schemeClr val="accent6"/>
              </a:solidFill>
            </a:endParaRPr>
          </a:p>
          <a:p>
            <a:pPr lvl="0"/>
            <a:endParaRPr lang="en-US" sz="2000" b="1" dirty="0">
              <a:solidFill>
                <a:schemeClr val="accent6"/>
              </a:solidFill>
            </a:endParaRPr>
          </a:p>
          <a:p>
            <a:pPr lvl="0"/>
            <a:endParaRPr lang="en-US" sz="2000" b="1" dirty="0">
              <a:solidFill>
                <a:schemeClr val="accent6"/>
              </a:solidFill>
            </a:endParaRPr>
          </a:p>
          <a:p>
            <a:pPr lvl="0"/>
            <a:endParaRPr lang="en-US" sz="2000" b="1" dirty="0">
              <a:solidFill>
                <a:schemeClr val="accent6"/>
              </a:solidFill>
            </a:endParaRPr>
          </a:p>
          <a:p>
            <a:pPr lvl="0"/>
            <a:endParaRPr lang="en-US" sz="2000" b="1" dirty="0">
              <a:solidFill>
                <a:schemeClr val="accent6"/>
              </a:solidFill>
            </a:endParaRPr>
          </a:p>
          <a:p>
            <a:pPr lvl="0"/>
            <a:endParaRPr lang="en-US" sz="2000" b="1" dirty="0">
              <a:solidFill>
                <a:schemeClr val="accent6"/>
              </a:solidFill>
            </a:endParaRPr>
          </a:p>
          <a:p>
            <a:pPr lvl="0"/>
            <a:endParaRPr lang="en-US" sz="2000" b="1" dirty="0">
              <a:solidFill>
                <a:schemeClr val="accent6"/>
              </a:solidFill>
            </a:endParaRPr>
          </a:p>
          <a:p>
            <a:pPr lvl="0"/>
            <a:endParaRPr lang="en-US" sz="2000" b="1" dirty="0">
              <a:solidFill>
                <a:schemeClr val="accent6"/>
              </a:solidFill>
            </a:endParaRPr>
          </a:p>
          <a:p>
            <a:pPr lvl="0"/>
            <a:endParaRPr lang="en-US" sz="2000" b="1" dirty="0">
              <a:solidFill>
                <a:schemeClr val="accent6"/>
              </a:solidFill>
            </a:endParaRPr>
          </a:p>
          <a:p>
            <a:pPr lvl="0"/>
            <a:r>
              <a:rPr lang="en-US" sz="2000" dirty="0">
                <a:solidFill>
                  <a:schemeClr val="accent6"/>
                </a:solidFill>
              </a:rPr>
              <a:t>In summary, if interpretability and training speed are important considerations, Random Forest may be preferred. However, if achieving the highest accuracy</a:t>
            </a:r>
            <a:endParaRPr lang="ar-EG" sz="2000" dirty="0">
              <a:solidFill>
                <a:schemeClr val="accent6"/>
              </a:solidFill>
            </a:endParaRPr>
          </a:p>
          <a:p>
            <a:pPr lvl="0"/>
            <a:r>
              <a:rPr lang="en-US" sz="2000" dirty="0">
                <a:solidFill>
                  <a:schemeClr val="accent6"/>
                </a:solidFill>
              </a:rPr>
              <a:t>is crucial and computational resources are sufficient.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09572" y="4713802"/>
            <a:ext cx="244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dirty="0" err="1">
                <a:solidFill>
                  <a:schemeClr val="tx1"/>
                </a:solidFill>
              </a:rPr>
              <a:t>Joeschowa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760717"/>
              </p:ext>
            </p:extLst>
          </p:nvPr>
        </p:nvGraphicFramePr>
        <p:xfrm>
          <a:off x="443754" y="887505"/>
          <a:ext cx="7819464" cy="2911454"/>
        </p:xfrm>
        <a:graphic>
          <a:graphicData uri="http://schemas.openxmlformats.org/drawingml/2006/table">
            <a:tbl>
              <a:tblPr firstRow="1" bandRow="1">
                <a:tableStyleId>{914B3569-89C4-4915-A584-9D5554A50C3C}</a:tableStyleId>
              </a:tblPr>
              <a:tblGrid>
                <a:gridCol w="2606488">
                  <a:extLst>
                    <a:ext uri="{9D8B030D-6E8A-4147-A177-3AD203B41FA5}">
                      <a16:colId xmlns:a16="http://schemas.microsoft.com/office/drawing/2014/main" val="2273020651"/>
                    </a:ext>
                  </a:extLst>
                </a:gridCol>
                <a:gridCol w="2606488">
                  <a:extLst>
                    <a:ext uri="{9D8B030D-6E8A-4147-A177-3AD203B41FA5}">
                      <a16:colId xmlns:a16="http://schemas.microsoft.com/office/drawing/2014/main" val="650034862"/>
                    </a:ext>
                  </a:extLst>
                </a:gridCol>
                <a:gridCol w="2606488">
                  <a:extLst>
                    <a:ext uri="{9D8B030D-6E8A-4147-A177-3AD203B41FA5}">
                      <a16:colId xmlns:a16="http://schemas.microsoft.com/office/drawing/2014/main" val="188387361"/>
                    </a:ext>
                  </a:extLst>
                </a:gridCol>
              </a:tblGrid>
              <a:tr h="2970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</a:rPr>
                        <a:t>Random Forest (tree data structure)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</a:rPr>
                        <a:t>Gradient Boosting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575017"/>
                  </a:ext>
                </a:extLst>
              </a:tr>
              <a:tr h="93025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</a:rPr>
                        <a:t>Complexity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while Random Forest builds independent trees and combines their predictions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Gradient Boosting is more complex as it builds trees sequentially to correct errors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334867"/>
                  </a:ext>
                </a:extLst>
              </a:tr>
              <a:tr h="504969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</a:rPr>
                        <a:t>Performance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Both models offer high accuracy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Both models offer high accuracy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25329"/>
                  </a:ext>
                </a:extLst>
              </a:tr>
              <a:tr h="93025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</a:rPr>
                        <a:t>Training and Inference Speed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Random Forest generally trains faster than Gradient Boosting, especially with large datasets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although Gradient Boosting can be </a:t>
                      </a:r>
                      <a:r>
                        <a:rPr lang="en-US" sz="1400">
                          <a:solidFill>
                            <a:schemeClr val="accent6"/>
                          </a:solidFill>
                        </a:rPr>
                        <a:t>faster during inference </a:t>
                      </a:r>
                      <a:endParaRPr lang="ar-EG" sz="1400" dirty="0">
                        <a:solidFill>
                          <a:schemeClr val="accent6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077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2945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277488" y="3039324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4" name="Google Shape;1644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5" name="Google Shape;1645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8" name="Google Shape;1648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1" name="Google Shape;1651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3" name="Google Shape;1653;p4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352984" y="2979649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4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97096" y="416295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7" y="0"/>
            <a:ext cx="91502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04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277488" y="3039324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48"/>
          <p:cNvSpPr txBox="1">
            <a:spLocks noGrp="1"/>
          </p:cNvSpPr>
          <p:nvPr>
            <p:ph type="title"/>
          </p:nvPr>
        </p:nvSpPr>
        <p:spPr>
          <a:xfrm>
            <a:off x="169393" y="1755750"/>
            <a:ext cx="2725942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Random Forest confusion matrix</a:t>
            </a:r>
            <a:endParaRPr dirty="0"/>
          </a:p>
        </p:txBody>
      </p:sp>
      <p:grpSp>
        <p:nvGrpSpPr>
          <p:cNvPr id="1644" name="Google Shape;1644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5" name="Google Shape;1645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8" name="Google Shape;1648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1" name="Google Shape;1651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3" name="Google Shape;1653;p4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1396481" y="199949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4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97096" y="416295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8" y="1"/>
            <a:ext cx="93066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00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4EC6E5-CB47-7A38-02D5-610ED547CE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956" y="272811"/>
            <a:ext cx="4766553" cy="4618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E73FD3-4CB4-3C20-6238-6AA64A154BD6}"/>
              </a:ext>
            </a:extLst>
          </p:cNvPr>
          <p:cNvSpPr txBox="1"/>
          <p:nvPr/>
        </p:nvSpPr>
        <p:spPr>
          <a:xfrm>
            <a:off x="368489" y="1695450"/>
            <a:ext cx="32413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  </a:t>
            </a:r>
            <a:r>
              <a:rPr lang="en-US" sz="2400" b="1" dirty="0">
                <a:solidFill>
                  <a:schemeClr val="tx1"/>
                </a:solidFill>
              </a:rPr>
              <a:t>Random Forest</a:t>
            </a:r>
            <a:endParaRPr lang="ar-EG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576417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063C0-49DC-E92A-4948-68482EF84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11" y="296709"/>
            <a:ext cx="4241146" cy="4514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9B71AC-C58E-B5A0-60D1-6A51947B771C}"/>
              </a:ext>
            </a:extLst>
          </p:cNvPr>
          <p:cNvSpPr txBox="1"/>
          <p:nvPr/>
        </p:nvSpPr>
        <p:spPr>
          <a:xfrm>
            <a:off x="4847221" y="1995701"/>
            <a:ext cx="39198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Random Forest</a:t>
            </a:r>
            <a:endParaRPr lang="ar-EG" sz="2400" b="1" dirty="0">
              <a:solidFill>
                <a:schemeClr val="accent5"/>
              </a:solidFill>
            </a:endParaRPr>
          </a:p>
          <a:p>
            <a:pPr algn="ctr"/>
            <a:r>
              <a:rPr lang="en-US" sz="2400" b="1" dirty="0">
                <a:solidFill>
                  <a:schemeClr val="accent5"/>
                </a:solidFill>
              </a:rPr>
              <a:t> structure</a:t>
            </a:r>
          </a:p>
        </p:txBody>
      </p:sp>
    </p:spTree>
    <p:extLst>
      <p:ext uri="{BB962C8B-B14F-4D97-AF65-F5344CB8AC3E}">
        <p14:creationId xmlns:p14="http://schemas.microsoft.com/office/powerpoint/2010/main" val="551046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4E676-1FC1-1B64-3ABD-415639D6EA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663" y="721429"/>
            <a:ext cx="4356847" cy="3892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9510C9-43D2-C84B-B1D0-EE83213472FC}"/>
              </a:ext>
            </a:extLst>
          </p:cNvPr>
          <p:cNvSpPr txBox="1"/>
          <p:nvPr/>
        </p:nvSpPr>
        <p:spPr>
          <a:xfrm>
            <a:off x="616846" y="2206226"/>
            <a:ext cx="3477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KNN confusion matrix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50611" y="4847058"/>
            <a:ext cx="244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dirty="0" err="1">
                <a:solidFill>
                  <a:schemeClr val="tx1"/>
                </a:solidFill>
              </a:rPr>
              <a:t>Joeschowa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6457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CB8B8C-1FB0-FC22-5BBF-E9B38C7DE2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1" y="533335"/>
            <a:ext cx="4166654" cy="3892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2A9585-8C5B-7C5D-C99D-507F164A5A73}"/>
              </a:ext>
            </a:extLst>
          </p:cNvPr>
          <p:cNvSpPr txBox="1"/>
          <p:nvPr/>
        </p:nvSpPr>
        <p:spPr>
          <a:xfrm>
            <a:off x="5100952" y="1940235"/>
            <a:ext cx="35917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SVM confusion matrix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50611" y="4847058"/>
            <a:ext cx="244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dirty="0" err="1">
                <a:solidFill>
                  <a:schemeClr val="tx1"/>
                </a:solidFill>
              </a:rPr>
              <a:t>Joeschowa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6610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7610CF-6C80-4051-DC93-29F652A831A5}"/>
              </a:ext>
            </a:extLst>
          </p:cNvPr>
          <p:cNvSpPr txBox="1"/>
          <p:nvPr/>
        </p:nvSpPr>
        <p:spPr>
          <a:xfrm>
            <a:off x="-104544" y="1803060"/>
            <a:ext cx="47543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Gaussian NB </a:t>
            </a:r>
            <a:endParaRPr lang="ar-EG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confusion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1EC6E3-046B-587C-813A-B62FADD1CF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257" y="889837"/>
            <a:ext cx="4339695" cy="348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34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A11E01-4DF1-A6BD-77D2-B877BDA1A5E4}"/>
              </a:ext>
            </a:extLst>
          </p:cNvPr>
          <p:cNvSpPr txBox="1"/>
          <p:nvPr/>
        </p:nvSpPr>
        <p:spPr>
          <a:xfrm>
            <a:off x="5467534" y="1597818"/>
            <a:ext cx="29835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Stochastic gradient descent (SDG)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</a:rPr>
              <a:t>confusion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7CDF7-B7EE-BBD5-CF9D-B7DD63C3F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4" y="901107"/>
            <a:ext cx="4160940" cy="339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37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C5A63-6F08-BBAC-AB20-4F5F773D507A}"/>
              </a:ext>
            </a:extLst>
          </p:cNvPr>
          <p:cNvSpPr txBox="1"/>
          <p:nvPr/>
        </p:nvSpPr>
        <p:spPr>
          <a:xfrm>
            <a:off x="600253" y="1253682"/>
            <a:ext cx="80547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tx1"/>
                </a:solidFill>
                <a:latin typeface="Montserrat Black" panose="020B0604020202020204" charset="0"/>
                <a:ea typeface="Arial" panose="020B0604020202020204" pitchFamily="34" charset="0"/>
              </a:rPr>
              <a:t>04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chemeClr val="tx1"/>
                </a:solidFill>
                <a:latin typeface="Montserrat Black" panose="020B0604020202020204" charset="0"/>
                <a:ea typeface="Arial" panose="020B0604020202020204" pitchFamily="34" charset="0"/>
              </a:rPr>
              <a:t>Optimization of One Joint Code</a:t>
            </a:r>
            <a:endParaRPr lang="en-US" sz="4800" dirty="0">
              <a:solidFill>
                <a:schemeClr val="tx1"/>
              </a:solidFill>
              <a:latin typeface="Montserrat Black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0883" y="4711005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sz="1400" dirty="0" err="1">
                <a:solidFill>
                  <a:schemeClr val="tx1"/>
                </a:solidFill>
              </a:rPr>
              <a:t>Sameh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487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FE310B-0B6F-E9B4-A4EA-E1D87B587D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19" y="695308"/>
            <a:ext cx="2955286" cy="3752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94BF1-D681-1E27-AD90-A1DD5EE4DB54}"/>
              </a:ext>
            </a:extLst>
          </p:cNvPr>
          <p:cNvSpPr txBox="1"/>
          <p:nvPr/>
        </p:nvSpPr>
        <p:spPr>
          <a:xfrm>
            <a:off x="344687" y="1309865"/>
            <a:ext cx="541139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accent4"/>
                </a:solidFill>
              </a:rPr>
              <a:t>Robots </a:t>
            </a:r>
            <a:r>
              <a:rPr lang="ar-EG" sz="2400" dirty="0">
                <a:solidFill>
                  <a:schemeClr val="accent4"/>
                </a:solidFill>
              </a:rPr>
              <a:t>:</a:t>
            </a:r>
            <a:r>
              <a:rPr lang="en-US" sz="2400" dirty="0">
                <a:solidFill>
                  <a:schemeClr val="accent4"/>
                </a:solidFill>
              </a:rPr>
              <a:t> </a:t>
            </a:r>
            <a:r>
              <a:rPr lang="en-US" sz="1800" dirty="0">
                <a:solidFill>
                  <a:schemeClr val="accent4"/>
                </a:solidFill>
              </a:rPr>
              <a:t>Robots are programmable machines designed to carry out tasks automatically, often with precision and efficiency.</a:t>
            </a:r>
          </a:p>
          <a:p>
            <a:pPr>
              <a:buClr>
                <a:schemeClr val="tx1"/>
              </a:buClr>
            </a:pPr>
            <a:endParaRPr lang="en-US" sz="1800" dirty="0">
              <a:solidFill>
                <a:schemeClr val="accent4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000" b="1" dirty="0">
                <a:solidFill>
                  <a:schemeClr val="accent4"/>
                </a:solidFill>
              </a:rPr>
              <a:t>Purpose</a:t>
            </a:r>
            <a:r>
              <a:rPr lang="en-US" sz="1800" dirty="0">
                <a:solidFill>
                  <a:schemeClr val="accent4"/>
                </a:solidFill>
              </a:rPr>
              <a:t>: Robots are used in various industries and applications to perform tasks that are dull, dirty, dangerous, or repetitive for humans.</a:t>
            </a:r>
          </a:p>
          <a:p>
            <a:pPr>
              <a:buClr>
                <a:schemeClr val="tx1"/>
              </a:buClr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7102" y="4448191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Osama </a:t>
            </a:r>
          </a:p>
        </p:txBody>
      </p:sp>
    </p:spTree>
    <p:extLst>
      <p:ext uri="{BB962C8B-B14F-4D97-AF65-F5344CB8AC3E}">
        <p14:creationId xmlns:p14="http://schemas.microsoft.com/office/powerpoint/2010/main" val="3310435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255824" y="572725"/>
            <a:ext cx="9153872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All Integer Features</a:t>
            </a:r>
            <a:endParaRPr lang="ar-EG" sz="2000" b="1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endParaRPr lang="ar-EG" sz="2000" b="1" dirty="0">
              <a:solidFill>
                <a:schemeClr val="accent6"/>
              </a:solidFill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Using all integer features with a model configured with </a:t>
            </a:r>
            <a:r>
              <a:rPr lang="en-US" sz="2000" dirty="0" err="1">
                <a:solidFill>
                  <a:schemeClr val="tx1"/>
                </a:solidFill>
              </a:rPr>
              <a:t>max_depth</a:t>
            </a:r>
            <a:r>
              <a:rPr lang="en-US" sz="2000" dirty="0">
                <a:solidFill>
                  <a:schemeClr val="tx1"/>
                </a:solidFill>
              </a:rPr>
              <a:t>=8 and </a:t>
            </a:r>
            <a:r>
              <a:rPr lang="en-US" sz="2000" dirty="0" err="1">
                <a:solidFill>
                  <a:schemeClr val="tx1"/>
                </a:solidFill>
              </a:rPr>
              <a:t>n_estimators</a:t>
            </a:r>
            <a:r>
              <a:rPr lang="en-US" sz="2000" dirty="0">
                <a:solidFill>
                  <a:schemeClr val="tx1"/>
                </a:solidFill>
              </a:rPr>
              <a:t>=3, we achieved:</a:t>
            </a:r>
            <a:endParaRPr lang="ar-EG" sz="2000" dirty="0">
              <a:solidFill>
                <a:schemeClr val="tx1"/>
              </a:solidFill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ar-EG" sz="2000" dirty="0">
              <a:solidFill>
                <a:schemeClr val="tx1"/>
              </a:solidFill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2400" b="1" dirty="0">
                <a:solidFill>
                  <a:schemeClr val="tx1"/>
                </a:solidFill>
              </a:rPr>
              <a:t>Accuracy: 99.03%</a:t>
            </a:r>
          </a:p>
          <a:p>
            <a:pPr lvl="0"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</a:rPr>
              <a:t>	Memory Usage: 69.46 KB</a:t>
            </a:r>
          </a:p>
          <a:p>
            <a:pPr lvl="0"/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0883" y="4711005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sz="1400" dirty="0" err="1">
                <a:solidFill>
                  <a:schemeClr val="tx1"/>
                </a:solidFill>
              </a:rPr>
              <a:t>Sameh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4209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255824" y="572725"/>
            <a:ext cx="915387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Selected Integer Features</a:t>
            </a:r>
            <a:endParaRPr lang="ar-EG" sz="2000" b="1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endParaRPr lang="ar-EG" sz="2000" b="1" dirty="0">
              <a:solidFill>
                <a:schemeClr val="accent6"/>
              </a:solidFill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Using selected integer features such as 'X', 'Y', 'Z', 'X*Y', 'X*Z', 'Y*Z', 'X*Y+Z', 'X*Y*Z', 'X*Z+Y', 'Y*Z+X','X+Y', 'X+Z', 'Y+Z', 'X+Y+Z', 'X-Y',</a:t>
            </a:r>
            <a:endParaRPr lang="ar-EG" sz="2000" dirty="0">
              <a:solidFill>
                <a:schemeClr val="tx1"/>
              </a:solidFill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'X-Z', 'Y-Z', 'X+Y-Z', 'X-Y+Z',’X-Y-Z', 'X/Y', 'X/Z', 'Y/Z', 'Y/X', 'Z/X', 'Z/Y', 'slop(x)' with a more complex model configured with </a:t>
            </a:r>
            <a:r>
              <a:rPr lang="en-US" sz="2000" dirty="0" err="1">
                <a:solidFill>
                  <a:schemeClr val="tx1"/>
                </a:solidFill>
              </a:rPr>
              <a:t>max_depth</a:t>
            </a:r>
            <a:r>
              <a:rPr lang="en-US" sz="2000" dirty="0">
                <a:solidFill>
                  <a:schemeClr val="tx1"/>
                </a:solidFill>
              </a:rPr>
              <a:t>=17 and </a:t>
            </a:r>
            <a:r>
              <a:rPr lang="en-US" sz="2000" dirty="0" err="1">
                <a:solidFill>
                  <a:schemeClr val="tx1"/>
                </a:solidFill>
              </a:rPr>
              <a:t>n_estimators</a:t>
            </a:r>
            <a:r>
              <a:rPr lang="en-US" sz="2000" dirty="0">
                <a:solidFill>
                  <a:schemeClr val="tx1"/>
                </a:solidFill>
              </a:rPr>
              <a:t>=3, we achieved:</a:t>
            </a:r>
            <a:endParaRPr lang="ar-EG" sz="2000" dirty="0">
              <a:solidFill>
                <a:schemeClr val="tx1"/>
              </a:solidFill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2400" b="1" dirty="0">
                <a:solidFill>
                  <a:schemeClr val="tx1"/>
                </a:solidFill>
              </a:rPr>
              <a:t>Accuracy: 97.99%</a:t>
            </a:r>
            <a:endParaRPr lang="ar-EG" sz="2400" b="1" dirty="0">
              <a:solidFill>
                <a:schemeClr val="tx1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</a:rPr>
              <a:t>	Memory Usage: 530.69 KB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0883" y="4711005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sz="1400" dirty="0" err="1">
                <a:solidFill>
                  <a:schemeClr val="tx1"/>
                </a:solidFill>
              </a:rPr>
              <a:t>Sameh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8426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255824" y="572725"/>
            <a:ext cx="91538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Additional Integer Features</a:t>
            </a:r>
          </a:p>
          <a:p>
            <a:pPr marL="0" indent="0" algn="ctr">
              <a:buNone/>
            </a:pPr>
            <a:endParaRPr lang="ar-EG" sz="2000" b="1" dirty="0">
              <a:solidFill>
                <a:schemeClr val="accent6"/>
              </a:solidFill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Using a different set of integer features with a model configured with </a:t>
            </a:r>
            <a:r>
              <a:rPr lang="en-US" sz="2000" dirty="0" err="1">
                <a:solidFill>
                  <a:schemeClr val="tx1"/>
                </a:solidFill>
              </a:rPr>
              <a:t>max_depth</a:t>
            </a:r>
            <a:r>
              <a:rPr lang="en-US" sz="2000" dirty="0">
                <a:solidFill>
                  <a:schemeClr val="tx1"/>
                </a:solidFill>
              </a:rPr>
              <a:t>=8 and </a:t>
            </a:r>
            <a:r>
              <a:rPr lang="en-US" sz="2000" dirty="0" err="1">
                <a:solidFill>
                  <a:schemeClr val="tx1"/>
                </a:solidFill>
              </a:rPr>
              <a:t>n_estimators</a:t>
            </a:r>
            <a:r>
              <a:rPr lang="en-US" sz="2000" dirty="0">
                <a:solidFill>
                  <a:schemeClr val="tx1"/>
                </a:solidFill>
              </a:rPr>
              <a:t>=3, we achieved: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2400" b="1" dirty="0">
                <a:solidFill>
                  <a:schemeClr val="tx1"/>
                </a:solidFill>
              </a:rPr>
              <a:t>Accuracy: 97.80%</a:t>
            </a:r>
          </a:p>
          <a:p>
            <a:pPr lvl="0"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</a:rPr>
              <a:t>	Memory Usage: 70.99 KB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0883" y="4711005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sz="1400" dirty="0" err="1">
                <a:solidFill>
                  <a:schemeClr val="tx1"/>
                </a:solidFill>
              </a:rPr>
              <a:t>Sameh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4542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255824" y="572725"/>
            <a:ext cx="915387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Further Integer Feature Combinations</a:t>
            </a:r>
          </a:p>
          <a:p>
            <a:pPr marL="0" indent="0" algn="ctr">
              <a:buNone/>
            </a:pPr>
            <a:endParaRPr lang="ar-EG" sz="2000" b="1" dirty="0">
              <a:solidFill>
                <a:schemeClr val="accent6"/>
              </a:solidFill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Using another combination of integer features with varying model parameters, we obtained the following results: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   Model with </a:t>
            </a:r>
            <a:r>
              <a:rPr lang="en-US" sz="2000" dirty="0" err="1">
                <a:solidFill>
                  <a:schemeClr val="tx1"/>
                </a:solidFill>
              </a:rPr>
              <a:t>n_estimators</a:t>
            </a:r>
            <a:r>
              <a:rPr lang="en-US" sz="2000" dirty="0">
                <a:solidFill>
                  <a:schemeClr val="tx1"/>
                </a:solidFill>
              </a:rPr>
              <a:t>=5: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Accuracy: 97.05%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Memory Usage: 166.71 KB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  Model with </a:t>
            </a:r>
            <a:r>
              <a:rPr lang="en-US" sz="2000" dirty="0" err="1">
                <a:solidFill>
                  <a:schemeClr val="tx1"/>
                </a:solidFill>
              </a:rPr>
              <a:t>n_estimators</a:t>
            </a:r>
            <a:r>
              <a:rPr lang="en-US" sz="2000" dirty="0">
                <a:solidFill>
                  <a:schemeClr val="tx1"/>
                </a:solidFill>
              </a:rPr>
              <a:t>=6: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Accuracy: 98.25%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Memory Usage: 199.39 KB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 Model with </a:t>
            </a:r>
            <a:r>
              <a:rPr lang="en-US" sz="2000" dirty="0" err="1">
                <a:solidFill>
                  <a:schemeClr val="tx1"/>
                </a:solidFill>
              </a:rPr>
              <a:t>max_depth</a:t>
            </a:r>
            <a:r>
              <a:rPr lang="en-US" sz="2000" dirty="0">
                <a:solidFill>
                  <a:schemeClr val="tx1"/>
                </a:solidFill>
              </a:rPr>
              <a:t>=10, </a:t>
            </a:r>
            <a:r>
              <a:rPr lang="en-US" sz="2000" dirty="0" err="1">
                <a:solidFill>
                  <a:schemeClr val="tx1"/>
                </a:solidFill>
              </a:rPr>
              <a:t>n_estimators</a:t>
            </a:r>
            <a:r>
              <a:rPr lang="en-US" sz="2000" dirty="0">
                <a:solidFill>
                  <a:schemeClr val="tx1"/>
                </a:solidFill>
              </a:rPr>
              <a:t>=5: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Accuracy: 98.25%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Memory Usage: 275.31 KB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0883" y="4711005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sz="1400" dirty="0" err="1">
                <a:solidFill>
                  <a:schemeClr val="tx1"/>
                </a:solidFill>
              </a:rPr>
              <a:t>Sameh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0973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255824" y="572725"/>
            <a:ext cx="88881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Specific Integer Features</a:t>
            </a:r>
          </a:p>
          <a:p>
            <a:pPr marL="0" indent="0" algn="ctr">
              <a:buNone/>
            </a:pPr>
            <a:endParaRPr lang="ar-EG" sz="2000" b="1" dirty="0">
              <a:solidFill>
                <a:schemeClr val="accent6"/>
              </a:solidFill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Using specific integer features with a model configured with </a:t>
            </a:r>
            <a:r>
              <a:rPr lang="en-US" sz="2000" dirty="0" err="1">
                <a:solidFill>
                  <a:schemeClr val="tx1"/>
                </a:solidFill>
              </a:rPr>
              <a:t>max_depth</a:t>
            </a:r>
            <a:r>
              <a:rPr lang="en-US" sz="2000" dirty="0">
                <a:solidFill>
                  <a:schemeClr val="tx1"/>
                </a:solidFill>
              </a:rPr>
              <a:t>=10 and </a:t>
            </a:r>
            <a:r>
              <a:rPr lang="en-US" sz="2000" dirty="0" err="1">
                <a:solidFill>
                  <a:schemeClr val="tx1"/>
                </a:solidFill>
              </a:rPr>
              <a:t>n_estimators</a:t>
            </a:r>
            <a:r>
              <a:rPr lang="en-US" sz="2000" dirty="0">
                <a:solidFill>
                  <a:schemeClr val="tx1"/>
                </a:solidFill>
              </a:rPr>
              <a:t>=5, we achieved: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Accuracy: 97.97%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Memory Usage: 219.09 KB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0883" y="4711005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sz="1400" dirty="0" err="1">
                <a:solidFill>
                  <a:schemeClr val="tx1"/>
                </a:solidFill>
              </a:rPr>
              <a:t>Sameh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7110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255824" y="434519"/>
            <a:ext cx="888817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Float Features</a:t>
            </a:r>
          </a:p>
          <a:p>
            <a:pPr marL="0" indent="0" algn="ctr">
              <a:buNone/>
            </a:pPr>
            <a:endParaRPr lang="ar-EG" sz="2000" b="1" dirty="0">
              <a:solidFill>
                <a:schemeClr val="accent6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Using all Float Features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 Model with </a:t>
            </a:r>
            <a:r>
              <a:rPr lang="en-US" sz="2000" dirty="0" err="1">
                <a:solidFill>
                  <a:schemeClr val="tx1"/>
                </a:solidFill>
              </a:rPr>
              <a:t>max_depth</a:t>
            </a:r>
            <a:r>
              <a:rPr lang="en-US" sz="2000" dirty="0">
                <a:solidFill>
                  <a:schemeClr val="tx1"/>
                </a:solidFill>
              </a:rPr>
              <a:t>=9, </a:t>
            </a:r>
            <a:r>
              <a:rPr lang="en-US" sz="2000" dirty="0" err="1">
                <a:solidFill>
                  <a:schemeClr val="tx1"/>
                </a:solidFill>
              </a:rPr>
              <a:t>n_estimators</a:t>
            </a:r>
            <a:r>
              <a:rPr lang="en-US" sz="2000" dirty="0">
                <a:solidFill>
                  <a:schemeClr val="tx1"/>
                </a:solidFill>
              </a:rPr>
              <a:t>=1: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Accuracy: 96.91%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Memory Usage: 19.48 KB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 Model with </a:t>
            </a:r>
            <a:r>
              <a:rPr lang="en-US" sz="2000" dirty="0" err="1">
                <a:solidFill>
                  <a:schemeClr val="tx1"/>
                </a:solidFill>
              </a:rPr>
              <a:t>max_depth</a:t>
            </a:r>
            <a:r>
              <a:rPr lang="en-US" sz="2000" dirty="0">
                <a:solidFill>
                  <a:schemeClr val="tx1"/>
                </a:solidFill>
              </a:rPr>
              <a:t>=9, </a:t>
            </a:r>
            <a:r>
              <a:rPr lang="en-US" sz="2000" dirty="0" err="1">
                <a:solidFill>
                  <a:schemeClr val="tx1"/>
                </a:solidFill>
              </a:rPr>
              <a:t>n_estimators</a:t>
            </a:r>
            <a:r>
              <a:rPr lang="en-US" sz="2000" dirty="0">
                <a:solidFill>
                  <a:schemeClr val="tx1"/>
                </a:solidFill>
              </a:rPr>
              <a:t>=2: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Accuracy: 99.58%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Memory Usage: 37.19 KB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 Model with </a:t>
            </a:r>
            <a:r>
              <a:rPr lang="en-US" sz="2000" dirty="0" err="1">
                <a:solidFill>
                  <a:schemeClr val="tx1"/>
                </a:solidFill>
              </a:rPr>
              <a:t>max_depth</a:t>
            </a:r>
            <a:r>
              <a:rPr lang="en-US" sz="2000" dirty="0">
                <a:solidFill>
                  <a:schemeClr val="tx1"/>
                </a:solidFill>
              </a:rPr>
              <a:t>=11, </a:t>
            </a:r>
            <a:r>
              <a:rPr lang="en-US" sz="2000" dirty="0" err="1">
                <a:solidFill>
                  <a:schemeClr val="tx1"/>
                </a:solidFill>
              </a:rPr>
              <a:t>n_estimators</a:t>
            </a:r>
            <a:r>
              <a:rPr lang="en-US" sz="2000" dirty="0">
                <a:solidFill>
                  <a:schemeClr val="tx1"/>
                </a:solidFill>
              </a:rPr>
              <a:t>=4: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        Accuracy: 99.58%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        Memory Usage: 90.90 KB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 Model with </a:t>
            </a:r>
            <a:r>
              <a:rPr lang="en-US" sz="2000" dirty="0" err="1">
                <a:solidFill>
                  <a:schemeClr val="tx1"/>
                </a:solidFill>
              </a:rPr>
              <a:t>max_depth</a:t>
            </a:r>
            <a:r>
              <a:rPr lang="en-US" sz="2000" dirty="0">
                <a:solidFill>
                  <a:schemeClr val="tx1"/>
                </a:solidFill>
              </a:rPr>
              <a:t>=7, </a:t>
            </a:r>
            <a:r>
              <a:rPr lang="en-US" sz="2000" dirty="0" err="1">
                <a:solidFill>
                  <a:schemeClr val="tx1"/>
                </a:solidFill>
              </a:rPr>
              <a:t>n_estimators</a:t>
            </a:r>
            <a:r>
              <a:rPr lang="en-US" sz="2000" dirty="0">
                <a:solidFill>
                  <a:schemeClr val="tx1"/>
                </a:solidFill>
              </a:rPr>
              <a:t>=2: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        Accuracy: 97.86%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        Memory Usage: 27.62 KB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61522" y="4565090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sz="1400" dirty="0" err="1">
                <a:solidFill>
                  <a:schemeClr val="tx1"/>
                </a:solidFill>
              </a:rPr>
              <a:t>Sameh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6263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C5A63-6F08-BBAC-AB20-4F5F773D507A}"/>
              </a:ext>
            </a:extLst>
          </p:cNvPr>
          <p:cNvSpPr txBox="1"/>
          <p:nvPr/>
        </p:nvSpPr>
        <p:spPr>
          <a:xfrm>
            <a:off x="502977" y="1992984"/>
            <a:ext cx="80547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Optimization of two Joint Code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0883" y="4711005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sz="1400" dirty="0" err="1">
                <a:solidFill>
                  <a:schemeClr val="tx1"/>
                </a:solidFill>
              </a:rPr>
              <a:t>Sameh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09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255824" y="572725"/>
            <a:ext cx="91538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All Integer Features</a:t>
            </a:r>
            <a:endParaRPr lang="ar-EG" sz="2000" b="1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endParaRPr lang="ar-EG" sz="2000" b="1" dirty="0">
              <a:solidFill>
                <a:schemeClr val="accent6"/>
              </a:solidFill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Using all integer features with a model configured with </a:t>
            </a:r>
            <a:r>
              <a:rPr lang="en-US" sz="2000" dirty="0" err="1">
                <a:solidFill>
                  <a:schemeClr val="tx1"/>
                </a:solidFill>
              </a:rPr>
              <a:t>max_depth</a:t>
            </a:r>
            <a:r>
              <a:rPr lang="en-US" sz="2000" dirty="0">
                <a:solidFill>
                  <a:schemeClr val="tx1"/>
                </a:solidFill>
              </a:rPr>
              <a:t>=12 and </a:t>
            </a:r>
            <a:r>
              <a:rPr lang="en-US" sz="2000" dirty="0" err="1">
                <a:solidFill>
                  <a:schemeClr val="tx1"/>
                </a:solidFill>
              </a:rPr>
              <a:t>n_estimators</a:t>
            </a:r>
            <a:r>
              <a:rPr lang="en-US" sz="2000" dirty="0">
                <a:solidFill>
                  <a:schemeClr val="tx1"/>
                </a:solidFill>
              </a:rPr>
              <a:t>=4, we achieved</a:t>
            </a:r>
            <a:endParaRPr lang="ar-EG" sz="2000" dirty="0">
              <a:solidFill>
                <a:schemeClr val="tx1"/>
              </a:solidFill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ar-EG" sz="2000" dirty="0">
              <a:solidFill>
                <a:schemeClr val="tx1"/>
              </a:solidFill>
            </a:endParaRPr>
          </a:p>
          <a:p>
            <a:pPr lvl="0"/>
            <a:r>
              <a:rPr lang="ar-EG" sz="2400" b="1" dirty="0">
                <a:solidFill>
                  <a:schemeClr val="tx1"/>
                </a:solidFill>
              </a:rPr>
              <a:t>	</a:t>
            </a:r>
            <a:r>
              <a:rPr lang="en-US" sz="2400" b="1" dirty="0">
                <a:solidFill>
                  <a:schemeClr val="tx1"/>
                </a:solidFill>
              </a:rPr>
              <a:t>Accuracy: 91.10%</a:t>
            </a:r>
          </a:p>
          <a:p>
            <a:pPr lvl="0"/>
            <a:r>
              <a:rPr lang="ar-EG" sz="2400" b="1" dirty="0">
                <a:solidFill>
                  <a:schemeClr val="tx1"/>
                </a:solidFill>
              </a:rPr>
              <a:t>	</a:t>
            </a:r>
            <a:r>
              <a:rPr lang="en-US" sz="2400" b="1" dirty="0">
                <a:solidFill>
                  <a:schemeClr val="tx1"/>
                </a:solidFill>
              </a:rPr>
              <a:t>Memory Usage: 5.00 MB</a:t>
            </a:r>
          </a:p>
          <a:p>
            <a:pPr lvl="0"/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0883" y="4711005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sz="1400" dirty="0" err="1">
                <a:solidFill>
                  <a:schemeClr val="tx1"/>
                </a:solidFill>
              </a:rPr>
              <a:t>Sameh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7050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255824" y="572725"/>
            <a:ext cx="9153872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 Selected Integer Features</a:t>
            </a:r>
          </a:p>
          <a:p>
            <a:pPr marL="0" indent="0" algn="ctr">
              <a:buNone/>
            </a:pPr>
            <a:endParaRPr lang="ar-EG" sz="2000" b="1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endParaRPr lang="ar-EG" sz="2000" b="1" dirty="0">
              <a:solidFill>
                <a:schemeClr val="accent6"/>
              </a:solidFill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Using selected integer features such as 'X', 'Y', 'Z', 'X*Y', 'X*Z', 'Y*Z', 'X*Y+Z', 'X*Y*Z', 'X*Z+Y', 'Y*Z+X','X+Y', 'X+Z', 'Y+Z', 'X+Y+Z', 'X-Y', 'X-Z', 'Y-Z', 'X+Y-Z', 'X-Y+Z',’X-Y-Z', 'X/Y', 'X/Z', 'Y/Z', 'Y/X', 'Z/X', 'Z/Y', 'slop(x)' with a more complex model configured with </a:t>
            </a:r>
            <a:r>
              <a:rPr lang="en-US" sz="2000" dirty="0" err="1">
                <a:solidFill>
                  <a:schemeClr val="tx1"/>
                </a:solidFill>
              </a:rPr>
              <a:t>max_depth</a:t>
            </a:r>
            <a:r>
              <a:rPr lang="en-US" sz="2000" dirty="0">
                <a:solidFill>
                  <a:schemeClr val="tx1"/>
                </a:solidFill>
              </a:rPr>
              <a:t>=13 and </a:t>
            </a:r>
            <a:r>
              <a:rPr lang="en-US" sz="2000" dirty="0" err="1">
                <a:solidFill>
                  <a:schemeClr val="tx1"/>
                </a:solidFill>
              </a:rPr>
              <a:t>n_estimators</a:t>
            </a:r>
            <a:r>
              <a:rPr lang="en-US" sz="2000" dirty="0">
                <a:solidFill>
                  <a:schemeClr val="tx1"/>
                </a:solidFill>
              </a:rPr>
              <a:t>=20, we achieved:</a:t>
            </a:r>
            <a:endParaRPr lang="ar-EG" sz="2000" dirty="0">
              <a:solidFill>
                <a:schemeClr val="tx1"/>
              </a:solidFill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2400" b="1" dirty="0">
                <a:solidFill>
                  <a:schemeClr val="tx1"/>
                </a:solidFill>
              </a:rPr>
              <a:t>Accuracy: 74.33%</a:t>
            </a:r>
          </a:p>
          <a:p>
            <a:pPr lvl="0"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</a:rPr>
              <a:t>	Memory Usage: 48.39 MB</a:t>
            </a:r>
          </a:p>
          <a:p>
            <a:pPr lvl="0"/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0883" y="4711005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sz="1400" dirty="0" err="1">
                <a:solidFill>
                  <a:schemeClr val="tx1"/>
                </a:solidFill>
              </a:rPr>
              <a:t>Sameh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7974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255824" y="572725"/>
            <a:ext cx="9153872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 Additional Integer Features</a:t>
            </a:r>
          </a:p>
          <a:p>
            <a:pPr marL="0" indent="0" algn="ctr">
              <a:buNone/>
            </a:pPr>
            <a:endParaRPr lang="ar-EG" sz="2000" b="1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endParaRPr lang="ar-EG" sz="2000" b="1" dirty="0">
              <a:solidFill>
                <a:schemeClr val="accent6"/>
              </a:solidFill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Using another set of integer features with a model configured with </a:t>
            </a:r>
            <a:r>
              <a:rPr lang="en-US" sz="2000" dirty="0" err="1">
                <a:solidFill>
                  <a:schemeClr val="tx1"/>
                </a:solidFill>
              </a:rPr>
              <a:t>max_depth</a:t>
            </a:r>
            <a:r>
              <a:rPr lang="en-US" sz="2000" dirty="0">
                <a:solidFill>
                  <a:schemeClr val="tx1"/>
                </a:solidFill>
              </a:rPr>
              <a:t>=13 and </a:t>
            </a:r>
            <a:r>
              <a:rPr lang="en-US" sz="2000" dirty="0" err="1">
                <a:solidFill>
                  <a:schemeClr val="tx1"/>
                </a:solidFill>
              </a:rPr>
              <a:t>n_estimators</a:t>
            </a:r>
            <a:r>
              <a:rPr lang="en-US" sz="2000" dirty="0">
                <a:solidFill>
                  <a:schemeClr val="tx1"/>
                </a:solidFill>
              </a:rPr>
              <a:t>=6, we achieved:</a:t>
            </a:r>
            <a:endParaRPr lang="ar-EG" sz="2000" dirty="0">
              <a:solidFill>
                <a:schemeClr val="tx1"/>
              </a:solidFill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2400" b="1" dirty="0">
                <a:solidFill>
                  <a:schemeClr val="tx1"/>
                </a:solidFill>
              </a:rPr>
              <a:t>Accuracy: 90.86%</a:t>
            </a:r>
            <a:endParaRPr lang="ar-EG" sz="2400" b="1" dirty="0">
              <a:solidFill>
                <a:schemeClr val="tx1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</a:rPr>
              <a:t>	Memory Usage: 10.78 MB</a:t>
            </a:r>
          </a:p>
          <a:p>
            <a:pPr lvl="0"/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0883" y="4711005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sz="1400" dirty="0" err="1">
                <a:solidFill>
                  <a:schemeClr val="tx1"/>
                </a:solidFill>
              </a:rPr>
              <a:t>Sameh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8536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FE310B-0B6F-E9B4-A4EA-E1D87B587D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19" y="695308"/>
            <a:ext cx="2955286" cy="3752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94BF1-D681-1E27-AD90-A1DD5EE4DB54}"/>
              </a:ext>
            </a:extLst>
          </p:cNvPr>
          <p:cNvSpPr txBox="1"/>
          <p:nvPr/>
        </p:nvSpPr>
        <p:spPr>
          <a:xfrm>
            <a:off x="344687" y="922555"/>
            <a:ext cx="5748932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000" b="1" dirty="0">
                <a:solidFill>
                  <a:schemeClr val="accent4"/>
                </a:solidFill>
              </a:rPr>
              <a:t>Advantages</a:t>
            </a:r>
            <a:r>
              <a:rPr lang="en-US" sz="1800" dirty="0">
                <a:solidFill>
                  <a:schemeClr val="accent4"/>
                </a:solidFill>
              </a:rPr>
              <a:t>:</a:t>
            </a:r>
            <a:endParaRPr lang="ar-EG" sz="1800" dirty="0">
              <a:solidFill>
                <a:schemeClr val="accent4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Increased productivity and efficiency.</a:t>
            </a:r>
          </a:p>
          <a:p>
            <a:pPr>
              <a:buClr>
                <a:schemeClr val="tx1"/>
              </a:buClr>
            </a:pPr>
            <a:endParaRPr lang="en-US" sz="2000" dirty="0">
              <a:solidFill>
                <a:schemeClr val="accent4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Improved safety by handling hazardous tasks.</a:t>
            </a:r>
          </a:p>
          <a:p>
            <a:pPr>
              <a:buClr>
                <a:schemeClr val="tx1"/>
              </a:buClr>
            </a:pPr>
            <a:endParaRPr lang="en-US" sz="2000" dirty="0">
              <a:solidFill>
                <a:schemeClr val="accent4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Precision and accuracy in execution.</a:t>
            </a:r>
          </a:p>
          <a:p>
            <a:pPr>
              <a:buClr>
                <a:schemeClr val="tx1"/>
              </a:buClr>
            </a:pPr>
            <a:endParaRPr lang="en-US" sz="2000" dirty="0">
              <a:solidFill>
                <a:schemeClr val="accent4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Ability to work in extreme environments.</a:t>
            </a:r>
            <a:endParaRPr lang="ar-EG" sz="2000" dirty="0">
              <a:solidFill>
                <a:schemeClr val="accent4"/>
              </a:solidFill>
            </a:endParaRPr>
          </a:p>
          <a:p>
            <a:pPr>
              <a:buClr>
                <a:schemeClr val="tx1"/>
              </a:buClr>
            </a:pPr>
            <a:endParaRPr lang="en-US" sz="1800" dirty="0">
              <a:solidFill>
                <a:schemeClr val="accent4"/>
              </a:solidFill>
            </a:endParaRPr>
          </a:p>
          <a:p>
            <a:pPr>
              <a:buClr>
                <a:schemeClr val="tx1"/>
              </a:buClr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7102" y="4448191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Osama </a:t>
            </a:r>
          </a:p>
        </p:txBody>
      </p:sp>
    </p:spTree>
    <p:extLst>
      <p:ext uri="{BB962C8B-B14F-4D97-AF65-F5344CB8AC3E}">
        <p14:creationId xmlns:p14="http://schemas.microsoft.com/office/powerpoint/2010/main" val="7410382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255824" y="572725"/>
            <a:ext cx="915387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Further Integer Feature Combinations</a:t>
            </a:r>
            <a:endParaRPr lang="ar-EG" sz="2000" b="1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endParaRPr lang="ar-EG" sz="2000" b="1" dirty="0">
              <a:solidFill>
                <a:schemeClr val="accent6"/>
              </a:solidFill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Using another combination of integer features with varying model parameters, we obtained the following results: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Model with </a:t>
            </a:r>
            <a:r>
              <a:rPr lang="en-US" sz="2000" dirty="0" err="1">
                <a:solidFill>
                  <a:schemeClr val="tx1"/>
                </a:solidFill>
              </a:rPr>
              <a:t>n_estimators</a:t>
            </a:r>
            <a:r>
              <a:rPr lang="en-US" sz="2000" dirty="0">
                <a:solidFill>
                  <a:schemeClr val="tx1"/>
                </a:solidFill>
              </a:rPr>
              <a:t>=8: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Accuracy: 72.43%</a:t>
            </a:r>
            <a:endParaRPr lang="ar-EG" sz="2000" dirty="0">
              <a:solidFill>
                <a:schemeClr val="tx1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Memory Usage: 7.28 MB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•	Model with </a:t>
            </a:r>
            <a:r>
              <a:rPr lang="en-US" sz="2000" dirty="0" err="1">
                <a:solidFill>
                  <a:schemeClr val="tx1"/>
                </a:solidFill>
              </a:rPr>
              <a:t>n_estimators</a:t>
            </a:r>
            <a:r>
              <a:rPr lang="en-US" sz="2000" dirty="0">
                <a:solidFill>
                  <a:schemeClr val="tx1"/>
                </a:solidFill>
              </a:rPr>
              <a:t>=6: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	Accuracy: 66.91%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	Memory Usage: 5.71 MB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•	Model with </a:t>
            </a:r>
            <a:r>
              <a:rPr lang="en-US" sz="2000" dirty="0" err="1">
                <a:solidFill>
                  <a:schemeClr val="tx1"/>
                </a:solidFill>
              </a:rPr>
              <a:t>n_estimators</a:t>
            </a:r>
            <a:r>
              <a:rPr lang="en-US" sz="2000" dirty="0">
                <a:solidFill>
                  <a:schemeClr val="tx1"/>
                </a:solidFill>
              </a:rPr>
              <a:t>=5: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	Accuracy: 64.28%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	Memory Usage: 4.85 MB</a:t>
            </a:r>
          </a:p>
          <a:p>
            <a:pPr lvl="0"/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0883" y="4711005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sz="1400" dirty="0" err="1">
                <a:solidFill>
                  <a:schemeClr val="tx1"/>
                </a:solidFill>
              </a:rPr>
              <a:t>Sameh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7923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255824" y="434519"/>
            <a:ext cx="888817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Float Features for Two Joints</a:t>
            </a:r>
          </a:p>
          <a:p>
            <a:pPr marL="0" indent="0" algn="ctr">
              <a:buNone/>
            </a:pPr>
            <a:endParaRPr lang="ar-EG" sz="2000" b="1" dirty="0">
              <a:solidFill>
                <a:schemeClr val="accent6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Float Features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 Model with </a:t>
            </a:r>
            <a:r>
              <a:rPr lang="en-US" sz="2000" dirty="0" err="1">
                <a:solidFill>
                  <a:schemeClr val="tx1"/>
                </a:solidFill>
              </a:rPr>
              <a:t>max_depth</a:t>
            </a:r>
            <a:r>
              <a:rPr lang="en-US" sz="2000" dirty="0">
                <a:solidFill>
                  <a:schemeClr val="tx1"/>
                </a:solidFill>
              </a:rPr>
              <a:t>=14, </a:t>
            </a:r>
            <a:r>
              <a:rPr lang="en-US" sz="2000" dirty="0" err="1">
                <a:solidFill>
                  <a:schemeClr val="tx1"/>
                </a:solidFill>
              </a:rPr>
              <a:t>n_estimators</a:t>
            </a:r>
            <a:r>
              <a:rPr lang="en-US" sz="2000" dirty="0">
                <a:solidFill>
                  <a:schemeClr val="tx1"/>
                </a:solidFill>
              </a:rPr>
              <a:t>=4: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Accuracy: 97.25%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Memory Usage: 4.496 MB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 Model with </a:t>
            </a:r>
            <a:r>
              <a:rPr lang="en-US" sz="2000" dirty="0" err="1">
                <a:solidFill>
                  <a:schemeClr val="tx1"/>
                </a:solidFill>
              </a:rPr>
              <a:t>max_depth</a:t>
            </a:r>
            <a:r>
              <a:rPr lang="en-US" sz="2000" dirty="0">
                <a:solidFill>
                  <a:schemeClr val="tx1"/>
                </a:solidFill>
              </a:rPr>
              <a:t>=13, </a:t>
            </a:r>
            <a:r>
              <a:rPr lang="en-US" sz="2000" dirty="0" err="1">
                <a:solidFill>
                  <a:schemeClr val="tx1"/>
                </a:solidFill>
              </a:rPr>
              <a:t>n_estimators</a:t>
            </a:r>
            <a:r>
              <a:rPr lang="en-US" sz="2000" dirty="0">
                <a:solidFill>
                  <a:schemeClr val="tx1"/>
                </a:solidFill>
              </a:rPr>
              <a:t>=4: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Accuracy: 99.58%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	Memory Usage: 3.836 MB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 Model with </a:t>
            </a:r>
            <a:r>
              <a:rPr lang="en-US" sz="2000" dirty="0" err="1">
                <a:solidFill>
                  <a:schemeClr val="tx1"/>
                </a:solidFill>
              </a:rPr>
              <a:t>max_depth</a:t>
            </a:r>
            <a:r>
              <a:rPr lang="en-US" sz="2000" dirty="0">
                <a:solidFill>
                  <a:schemeClr val="tx1"/>
                </a:solidFill>
              </a:rPr>
              <a:t>=11, </a:t>
            </a:r>
            <a:r>
              <a:rPr lang="en-US" sz="2000" dirty="0" err="1">
                <a:solidFill>
                  <a:schemeClr val="tx1"/>
                </a:solidFill>
              </a:rPr>
              <a:t>n_estimators</a:t>
            </a:r>
            <a:r>
              <a:rPr lang="en-US" sz="2000" dirty="0">
                <a:solidFill>
                  <a:schemeClr val="tx1"/>
                </a:solidFill>
              </a:rPr>
              <a:t>=4: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        Accuracy: 99.58%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        Memory Usage: 2.348 MB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 Model with </a:t>
            </a:r>
            <a:r>
              <a:rPr lang="en-US" sz="2000" dirty="0" err="1">
                <a:solidFill>
                  <a:schemeClr val="tx1"/>
                </a:solidFill>
              </a:rPr>
              <a:t>max_depth</a:t>
            </a:r>
            <a:r>
              <a:rPr lang="en-US" sz="2000" dirty="0">
                <a:solidFill>
                  <a:schemeClr val="tx1"/>
                </a:solidFill>
              </a:rPr>
              <a:t>=12, </a:t>
            </a:r>
            <a:r>
              <a:rPr lang="en-US" sz="2000" dirty="0" err="1">
                <a:solidFill>
                  <a:schemeClr val="tx1"/>
                </a:solidFill>
              </a:rPr>
              <a:t>n_estimators</a:t>
            </a:r>
            <a:r>
              <a:rPr lang="en-US" sz="2000" dirty="0">
                <a:solidFill>
                  <a:schemeClr val="tx1"/>
                </a:solidFill>
              </a:rPr>
              <a:t>=4: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        Accuracy: 97.86%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        Memory Usage: 2.845 MB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61522" y="4565090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sz="1400" dirty="0" err="1">
                <a:solidFill>
                  <a:schemeClr val="tx1"/>
                </a:solidFill>
              </a:rPr>
              <a:t>Sameh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5933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255824" y="434519"/>
            <a:ext cx="888817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Optimization of Number of Classes</a:t>
            </a:r>
          </a:p>
          <a:p>
            <a:pPr marL="0" indent="0" algn="ctr">
              <a:buNone/>
            </a:pPr>
            <a:endParaRPr lang="ar-EG" sz="2000" b="1" dirty="0">
              <a:solidFill>
                <a:schemeClr val="accent6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-    From code of Two Joints we deal with labels as strings such as 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‘ 1&amp;2 ’,’ 3&amp;4 ’ , ‘ 1&amp;8 ‘ , and so on , then number of classes is 154 labels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We need to optimize this number of labels </a:t>
            </a:r>
          </a:p>
          <a:p>
            <a:pPr lvl="0">
              <a:buClr>
                <a:schemeClr val="tx1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marL="342900" lvl="0" indent="-342900">
              <a:buClr>
                <a:schemeClr val="tx1"/>
              </a:buCl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We used this model </a:t>
            </a:r>
            <a:r>
              <a:rPr lang="en-US" sz="2000" dirty="0" err="1">
                <a:solidFill>
                  <a:schemeClr val="tx1"/>
                </a:solidFill>
              </a:rPr>
              <a:t>MultiOutputClassifier</a:t>
            </a:r>
            <a:r>
              <a:rPr lang="en-US" sz="2000" dirty="0">
                <a:solidFill>
                  <a:schemeClr val="tx1"/>
                </a:solidFill>
              </a:rPr>
              <a:t> , this model is deal with 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Multi - labels , this model is good for two joints code</a:t>
            </a:r>
          </a:p>
          <a:p>
            <a:pPr lvl="0">
              <a:buClr>
                <a:schemeClr val="tx1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marL="342900" lvl="0" indent="-342900">
              <a:buClr>
                <a:schemeClr val="tx1"/>
              </a:buCl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We split the column ‘ Label’ into two columns , first column for 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first damaged joint and second for the second damaged joint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61522" y="4565090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sz="1400" dirty="0" err="1">
                <a:solidFill>
                  <a:schemeClr val="tx1"/>
                </a:solidFill>
              </a:rPr>
              <a:t>Sameh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5648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255824" y="373559"/>
            <a:ext cx="8888176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Optimization of Number of Classes</a:t>
            </a:r>
          </a:p>
          <a:p>
            <a:pPr lvl="0">
              <a:buClr>
                <a:schemeClr val="tx1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marL="342900" lvl="0" indent="-342900">
              <a:buClr>
                <a:schemeClr val="tx1"/>
              </a:buCl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This model helps us for optimizing number of classes , it reduce labels </a:t>
            </a: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From 154 labels to 19 labels only . </a:t>
            </a:r>
          </a:p>
          <a:p>
            <a:pPr lvl="0">
              <a:buClr>
                <a:schemeClr val="tx1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-    Using all float features with a model configured with </a:t>
            </a:r>
            <a:r>
              <a:rPr lang="en-US" sz="2000" dirty="0" err="1">
                <a:solidFill>
                  <a:schemeClr val="tx1"/>
                </a:solidFill>
              </a:rPr>
              <a:t>max_depth</a:t>
            </a:r>
            <a:r>
              <a:rPr lang="en-US" sz="2000" dirty="0">
                <a:solidFill>
                  <a:schemeClr val="tx1"/>
                </a:solidFill>
              </a:rPr>
              <a:t>=13 and    </a:t>
            </a:r>
            <a:r>
              <a:rPr lang="en-US" sz="2000" dirty="0" err="1">
                <a:solidFill>
                  <a:schemeClr val="tx1"/>
                </a:solidFill>
              </a:rPr>
              <a:t>n_estimators</a:t>
            </a:r>
            <a:r>
              <a:rPr lang="en-US" sz="2000" dirty="0">
                <a:solidFill>
                  <a:schemeClr val="tx1"/>
                </a:solidFill>
              </a:rPr>
              <a:t>=15, we achieved:</a:t>
            </a:r>
            <a:endParaRPr lang="ar-EG" sz="2000" dirty="0">
              <a:solidFill>
                <a:schemeClr val="tx1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             </a:t>
            </a:r>
            <a:r>
              <a:rPr lang="en-US" sz="1800" b="1" dirty="0">
                <a:solidFill>
                  <a:schemeClr val="tx1"/>
                </a:solidFill>
              </a:rPr>
              <a:t>Accuracy: 98.86%</a:t>
            </a:r>
            <a:endParaRPr lang="ar-EG" sz="1800" b="1" dirty="0">
              <a:solidFill>
                <a:schemeClr val="tx1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sz="1800" b="1" dirty="0">
                <a:solidFill>
                  <a:schemeClr val="tx1"/>
                </a:solidFill>
              </a:rPr>
              <a:t>	Memory Usage: 7.2 MB</a:t>
            </a:r>
          </a:p>
          <a:p>
            <a:pPr lvl="0">
              <a:buClr>
                <a:schemeClr val="tx1"/>
              </a:buClr>
            </a:pPr>
            <a:endParaRPr lang="en-US" sz="1800" b="1" dirty="0">
              <a:solidFill>
                <a:schemeClr val="tx1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sz="1800" dirty="0">
                <a:solidFill>
                  <a:schemeClr val="tx1"/>
                </a:solidFill>
              </a:rPr>
              <a:t>- Using all float features with a model configured with </a:t>
            </a:r>
            <a:r>
              <a:rPr lang="en-US" sz="1800" dirty="0" err="1">
                <a:solidFill>
                  <a:schemeClr val="tx1"/>
                </a:solidFill>
              </a:rPr>
              <a:t>max_depth</a:t>
            </a:r>
            <a:r>
              <a:rPr lang="en-US" sz="1800" dirty="0">
                <a:solidFill>
                  <a:schemeClr val="tx1"/>
                </a:solidFill>
              </a:rPr>
              <a:t>=10 and </a:t>
            </a:r>
            <a:r>
              <a:rPr lang="en-US" sz="1800" dirty="0" err="1">
                <a:solidFill>
                  <a:schemeClr val="tx1"/>
                </a:solidFill>
              </a:rPr>
              <a:t>n_estimators</a:t>
            </a:r>
            <a:r>
              <a:rPr lang="en-US" sz="1800" dirty="0">
                <a:solidFill>
                  <a:schemeClr val="tx1"/>
                </a:solidFill>
              </a:rPr>
              <a:t>=11, we achieved:</a:t>
            </a:r>
            <a:endParaRPr lang="ar-EG" sz="1800" dirty="0">
              <a:solidFill>
                <a:schemeClr val="tx1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sz="1800" dirty="0">
                <a:solidFill>
                  <a:schemeClr val="tx1"/>
                </a:solidFill>
              </a:rPr>
              <a:t>              </a:t>
            </a:r>
            <a:r>
              <a:rPr lang="en-US" sz="1600" b="1" dirty="0">
                <a:solidFill>
                  <a:schemeClr val="tx1"/>
                </a:solidFill>
              </a:rPr>
              <a:t>Accuracy: 97.2 %</a:t>
            </a:r>
            <a:endParaRPr lang="ar-EG" sz="1600" b="1" dirty="0">
              <a:solidFill>
                <a:schemeClr val="tx1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sz="1600" b="1" dirty="0">
                <a:solidFill>
                  <a:schemeClr val="tx1"/>
                </a:solidFill>
              </a:rPr>
              <a:t>	Memory Usage: 2.6 MB</a:t>
            </a:r>
          </a:p>
          <a:p>
            <a:pPr lvl="0">
              <a:buClr>
                <a:schemeClr val="tx1"/>
              </a:buClr>
            </a:pPr>
            <a:endParaRPr lang="en-US" sz="1800" b="1" dirty="0">
              <a:solidFill>
                <a:schemeClr val="tx1"/>
              </a:solidFill>
            </a:endParaRPr>
          </a:p>
          <a:p>
            <a:pPr lvl="0">
              <a:buClr>
                <a:schemeClr val="tx1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lvl="0">
              <a:buClr>
                <a:schemeClr val="tx1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lvl="0">
              <a:buClr>
                <a:schemeClr val="tx1"/>
              </a:buClr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61522" y="4565090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sz="1400" dirty="0" err="1">
                <a:solidFill>
                  <a:schemeClr val="tx1"/>
                </a:solidFill>
              </a:rPr>
              <a:t>Sameh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3283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C5A63-6F08-BBAC-AB20-4F5F773D507A}"/>
              </a:ext>
            </a:extLst>
          </p:cNvPr>
          <p:cNvSpPr txBox="1"/>
          <p:nvPr/>
        </p:nvSpPr>
        <p:spPr>
          <a:xfrm>
            <a:off x="473794" y="1292592"/>
            <a:ext cx="80547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tx1"/>
                </a:solidFill>
                <a:latin typeface="Montserrat Black" panose="020B0604020202020204" charset="0"/>
                <a:ea typeface="Arial" panose="020B0604020202020204" pitchFamily="34" charset="0"/>
              </a:rPr>
              <a:t>05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chemeClr val="tx1"/>
                </a:solidFill>
                <a:latin typeface="Montserrat Black" panose="020B0604020202020204" charset="0"/>
                <a:ea typeface="Arial" panose="020B0604020202020204" pitchFamily="34" charset="0"/>
              </a:rPr>
              <a:t>Try to run model on simulator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72790" y="4691415"/>
            <a:ext cx="244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dirty="0" err="1">
                <a:solidFill>
                  <a:schemeClr val="tx1"/>
                </a:solidFill>
              </a:rPr>
              <a:t>Joeschowa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69222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158548" y="1088290"/>
            <a:ext cx="91538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accent6"/>
                </a:solidFill>
              </a:rPr>
              <a:t>Model testing on the simulator </a:t>
            </a:r>
            <a:endParaRPr lang="ar-EG" sz="2800" b="1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endParaRPr lang="ar-EG" sz="2000" b="1" dirty="0">
              <a:solidFill>
                <a:schemeClr val="accent6"/>
              </a:solidFill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After training and optimizing the model code , trying to test it on the live time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Using AI box to run the model on it and connect it with ESP microcontroller by  Wi-Fi to send the reads of the robot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For this short time the model has been testing on the simulator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72790" y="4691415"/>
            <a:ext cx="244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dirty="0" err="1">
                <a:solidFill>
                  <a:schemeClr val="tx1"/>
                </a:solidFill>
              </a:rPr>
              <a:t>Joeschowa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6789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70999" y="1117473"/>
            <a:ext cx="91538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accent6"/>
                </a:solidFill>
              </a:rPr>
              <a:t>Model testing on the simulator </a:t>
            </a:r>
            <a:endParaRPr lang="ar-EG" sz="2800" b="1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endParaRPr lang="ar-EG" sz="2000" b="1" dirty="0">
              <a:solidFill>
                <a:schemeClr val="accent6"/>
              </a:solidFill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First founded that the random forest is overfitting and it is not trainable over time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Used other models like SVC and </a:t>
            </a:r>
            <a:r>
              <a:rPr lang="en-US" sz="2000" dirty="0">
                <a:solidFill>
                  <a:schemeClr val="accent6"/>
                </a:solidFill>
              </a:rPr>
              <a:t>Gradient Boosting but after 5000 step it overfitting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Use </a:t>
            </a:r>
            <a:r>
              <a:rPr lang="en-US" sz="2000" dirty="0">
                <a:solidFill>
                  <a:schemeClr val="tx1"/>
                </a:solidFill>
              </a:rPr>
              <a:t>Stochastic gradient descent as optimizer which is training over time to solve overfitting after long time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72790" y="4691415"/>
            <a:ext cx="244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dirty="0" err="1">
                <a:solidFill>
                  <a:schemeClr val="tx1"/>
                </a:solidFill>
              </a:rPr>
              <a:t>Joeschowa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90951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-9872" y="192798"/>
            <a:ext cx="9153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accent6"/>
                </a:solidFill>
              </a:rPr>
              <a:t>Model testing on the simulator</a:t>
            </a:r>
            <a:r>
              <a:rPr lang="ar-EG" sz="2800" b="1" dirty="0">
                <a:solidFill>
                  <a:schemeClr val="accent6"/>
                </a:solidFill>
              </a:rPr>
              <a:t> </a:t>
            </a:r>
            <a:r>
              <a:rPr lang="en-US" sz="2800" b="1" dirty="0">
                <a:solidFill>
                  <a:schemeClr val="accent6"/>
                </a:solidFill>
              </a:rPr>
              <a:t>before optimization </a:t>
            </a:r>
            <a:endParaRPr lang="ar-EG" sz="2800" b="1" dirty="0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2790" y="4691415"/>
            <a:ext cx="244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dirty="0" err="1">
                <a:solidFill>
                  <a:schemeClr val="tx1"/>
                </a:solidFill>
              </a:rPr>
              <a:t>Joeschowa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645" y="970377"/>
            <a:ext cx="5581935" cy="34666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2831" y="1903497"/>
            <a:ext cx="30025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graph explains that Accuracy for detect fault in each motor 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best Accuracy : class -1 means all motors working successfully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Worst Accuracy : class 5 </a:t>
            </a:r>
          </a:p>
        </p:txBody>
      </p:sp>
    </p:spTree>
    <p:extLst>
      <p:ext uri="{BB962C8B-B14F-4D97-AF65-F5344CB8AC3E}">
        <p14:creationId xmlns:p14="http://schemas.microsoft.com/office/powerpoint/2010/main" val="246929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-9872" y="192798"/>
            <a:ext cx="9153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accent6"/>
                </a:solidFill>
              </a:rPr>
              <a:t>Model testing on the simulator</a:t>
            </a:r>
            <a:r>
              <a:rPr lang="ar-EG" sz="2800" b="1" dirty="0">
                <a:solidFill>
                  <a:schemeClr val="accent6"/>
                </a:solidFill>
              </a:rPr>
              <a:t> </a:t>
            </a:r>
            <a:r>
              <a:rPr lang="en-US" sz="2800" b="1" dirty="0">
                <a:solidFill>
                  <a:schemeClr val="accent6"/>
                </a:solidFill>
              </a:rPr>
              <a:t>before optimization </a:t>
            </a:r>
            <a:endParaRPr lang="ar-EG" sz="2800" b="1" dirty="0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2790" y="4691415"/>
            <a:ext cx="244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dirty="0" err="1">
                <a:solidFill>
                  <a:schemeClr val="tx1"/>
                </a:solidFill>
              </a:rPr>
              <a:t>Joeschowa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49" y="1268670"/>
            <a:ext cx="5049007" cy="2968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616" y="1876202"/>
            <a:ext cx="30025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graph explains that Accuracy on real space 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Our Model have a problem after 3500 steps </a:t>
            </a:r>
          </a:p>
        </p:txBody>
      </p:sp>
    </p:spTree>
    <p:extLst>
      <p:ext uri="{BB962C8B-B14F-4D97-AF65-F5344CB8AC3E}">
        <p14:creationId xmlns:p14="http://schemas.microsoft.com/office/powerpoint/2010/main" val="15557423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-9872" y="192798"/>
            <a:ext cx="9153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accent6"/>
                </a:solidFill>
              </a:rPr>
              <a:t>Model testing on the simulator</a:t>
            </a:r>
            <a:r>
              <a:rPr lang="ar-EG" sz="2800" b="1" dirty="0">
                <a:solidFill>
                  <a:schemeClr val="accent6"/>
                </a:solidFill>
              </a:rPr>
              <a:t> </a:t>
            </a:r>
            <a:r>
              <a:rPr lang="en-US" sz="2800" b="1" dirty="0">
                <a:solidFill>
                  <a:schemeClr val="accent6"/>
                </a:solidFill>
              </a:rPr>
              <a:t>after optimization </a:t>
            </a:r>
            <a:endParaRPr lang="ar-EG" sz="2800" b="1" dirty="0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2790" y="4691415"/>
            <a:ext cx="244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dirty="0" err="1">
                <a:solidFill>
                  <a:schemeClr val="tx1"/>
                </a:solidFill>
              </a:rPr>
              <a:t>Joeschowa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771" y="992220"/>
            <a:ext cx="5609230" cy="37089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132" y="1569127"/>
            <a:ext cx="30025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graph explains that Accuracy for detect fault in each motor </a:t>
            </a:r>
            <a:r>
              <a:rPr lang="en-US" dirty="0"/>
              <a:t> </a:t>
            </a:r>
            <a:endParaRPr lang="ar-EG" dirty="0"/>
          </a:p>
          <a:p>
            <a:endParaRPr lang="ar-EG" dirty="0"/>
          </a:p>
          <a:p>
            <a:r>
              <a:rPr lang="en-US" dirty="0">
                <a:solidFill>
                  <a:schemeClr val="tx1"/>
                </a:solidFill>
              </a:rPr>
              <a:t>Average of all accuracy become better after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915101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7102" y="4448191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Osama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34" y="712481"/>
            <a:ext cx="7167842" cy="373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326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-9872" y="192798"/>
            <a:ext cx="9153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accent6"/>
                </a:solidFill>
              </a:rPr>
              <a:t>Model testing on the simulator</a:t>
            </a:r>
            <a:r>
              <a:rPr lang="ar-EG" sz="2800" b="1" dirty="0">
                <a:solidFill>
                  <a:schemeClr val="accent6"/>
                </a:solidFill>
              </a:rPr>
              <a:t> </a:t>
            </a:r>
            <a:r>
              <a:rPr lang="en-US" sz="2800" b="1" dirty="0">
                <a:solidFill>
                  <a:schemeClr val="accent6"/>
                </a:solidFill>
              </a:rPr>
              <a:t>after optimization </a:t>
            </a:r>
            <a:endParaRPr lang="ar-EG" sz="2800" b="1" dirty="0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2790" y="4691415"/>
            <a:ext cx="244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dirty="0" err="1">
                <a:solidFill>
                  <a:schemeClr val="tx1"/>
                </a:solidFill>
              </a:rPr>
              <a:t>Joeschowa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97" y="854119"/>
            <a:ext cx="4933000" cy="36991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616" y="1876202"/>
            <a:ext cx="30025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graph explains that Accuracy on real space 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Our Model become has more stability in real space after optimization </a:t>
            </a:r>
          </a:p>
        </p:txBody>
      </p:sp>
    </p:spTree>
    <p:extLst>
      <p:ext uri="{BB962C8B-B14F-4D97-AF65-F5344CB8AC3E}">
        <p14:creationId xmlns:p14="http://schemas.microsoft.com/office/powerpoint/2010/main" val="781514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255824" y="56400"/>
            <a:ext cx="9153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Simulator results </a:t>
            </a:r>
            <a:endParaRPr lang="ar-EG" sz="2000" b="1" dirty="0">
              <a:solidFill>
                <a:schemeClr val="accent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6" t="5842" r="-106" b="11078"/>
          <a:stretch/>
        </p:blipFill>
        <p:spPr>
          <a:xfrm>
            <a:off x="0" y="456510"/>
            <a:ext cx="9144000" cy="42711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2790" y="4691415"/>
            <a:ext cx="244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dirty="0" err="1">
                <a:solidFill>
                  <a:schemeClr val="tx1"/>
                </a:solidFill>
              </a:rPr>
              <a:t>Joeschowa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5649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255824" y="56400"/>
            <a:ext cx="9153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Simulator results </a:t>
            </a:r>
            <a:endParaRPr lang="ar-EG" sz="2000" b="1" dirty="0">
              <a:solidFill>
                <a:schemeClr val="accent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1" b="7089"/>
          <a:stretch/>
        </p:blipFill>
        <p:spPr>
          <a:xfrm>
            <a:off x="0" y="398834"/>
            <a:ext cx="9144000" cy="4338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2790" y="4691415"/>
            <a:ext cx="244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dirty="0" err="1">
                <a:solidFill>
                  <a:schemeClr val="tx1"/>
                </a:solidFill>
              </a:rPr>
              <a:t>Joeschowa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3362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347612-5E6B-7E4C-6D0F-F114FA08790B}"/>
              </a:ext>
            </a:extLst>
          </p:cNvPr>
          <p:cNvSpPr txBox="1"/>
          <p:nvPr/>
        </p:nvSpPr>
        <p:spPr>
          <a:xfrm>
            <a:off x="255824" y="56400"/>
            <a:ext cx="9153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Simulator results </a:t>
            </a:r>
            <a:endParaRPr lang="ar-EG" sz="2000" b="1" dirty="0">
              <a:solidFill>
                <a:schemeClr val="accent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5"/>
          <a:stretch/>
        </p:blipFill>
        <p:spPr>
          <a:xfrm>
            <a:off x="0" y="456510"/>
            <a:ext cx="9144000" cy="40776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2790" y="4691415"/>
            <a:ext cx="244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dirty="0" err="1">
                <a:solidFill>
                  <a:schemeClr val="tx1"/>
                </a:solidFill>
              </a:rPr>
              <a:t>Joeschowa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6103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6800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Research Papers 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33" y="-501801"/>
            <a:ext cx="2939329" cy="17985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635" y="4195400"/>
            <a:ext cx="1978193" cy="11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802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A131C9-3B2D-81E6-668D-0F69F08DDB73}"/>
              </a:ext>
            </a:extLst>
          </p:cNvPr>
          <p:cNvSpPr txBox="1"/>
          <p:nvPr/>
        </p:nvSpPr>
        <p:spPr>
          <a:xfrm>
            <a:off x="361249" y="1058488"/>
            <a:ext cx="744582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D. D. Kulkarni and S. B. Nair, “Transfer Learning for Embodied </a:t>
            </a:r>
            <a:r>
              <a:rPr lang="en-US" sz="1600" dirty="0" err="1">
                <a:solidFill>
                  <a:schemeClr val="tx1"/>
                </a:solidFill>
              </a:rPr>
              <a:t>Neuroevolution</a:t>
            </a:r>
            <a:r>
              <a:rPr lang="en-US" sz="1600" dirty="0">
                <a:solidFill>
                  <a:schemeClr val="tx1"/>
                </a:solidFill>
              </a:rPr>
              <a:t>,” </a:t>
            </a:r>
            <a:r>
              <a:rPr lang="en-US" sz="1600" dirty="0" err="1">
                <a:solidFill>
                  <a:schemeClr val="tx1"/>
                </a:solidFill>
              </a:rPr>
              <a:t>ResearchGate</a:t>
            </a:r>
            <a:r>
              <a:rPr lang="en-US" sz="1600" dirty="0">
                <a:solidFill>
                  <a:schemeClr val="tx1"/>
                </a:solidFill>
              </a:rPr>
              <a:t>, Jul. 2023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M. Xu and J. Wang, “Deep Reinforcement Learning for Parameter Tuning of Robot Visual </a:t>
            </a:r>
            <a:r>
              <a:rPr lang="en-US" sz="1600" dirty="0" err="1">
                <a:solidFill>
                  <a:schemeClr val="tx1"/>
                </a:solidFill>
              </a:rPr>
              <a:t>Servoing</a:t>
            </a:r>
            <a:r>
              <a:rPr lang="en-US" sz="1600" dirty="0">
                <a:solidFill>
                  <a:schemeClr val="tx1"/>
                </a:solidFill>
              </a:rPr>
              <a:t>,” </a:t>
            </a:r>
            <a:r>
              <a:rPr lang="en-US" sz="1600" i="1" dirty="0">
                <a:solidFill>
                  <a:schemeClr val="tx1"/>
                </a:solidFill>
              </a:rPr>
              <a:t>ACM Transactions on Intelligent Systems and Technology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ResearchGate</a:t>
            </a:r>
            <a:r>
              <a:rPr lang="en-US" sz="1600" dirty="0">
                <a:solidFill>
                  <a:schemeClr val="tx1"/>
                </a:solidFill>
              </a:rPr>
              <a:t>, vol. 14, no. 2, pp. 1–27, Feb. 2023 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X. Zou </a:t>
            </a:r>
            <a:r>
              <a:rPr lang="en-US" sz="1600" i="1" dirty="0">
                <a:solidFill>
                  <a:schemeClr val="tx1"/>
                </a:solidFill>
              </a:rPr>
              <a:t>et al…</a:t>
            </a:r>
            <a:r>
              <a:rPr lang="en-US" sz="1600" dirty="0">
                <a:solidFill>
                  <a:schemeClr val="tx1"/>
                </a:solidFill>
              </a:rPr>
              <a:t>, “NEUROEVOLUTION OF A RECURRENT NEURAL     NETWORK FOR SPATIAL AND WORKING MEMORY IN A SIMULATED ROBOTIC ENVIRONMENT A PREPRINT,” IEEE </a:t>
            </a:r>
            <a:r>
              <a:rPr lang="en-US" sz="1600" dirty="0" err="1">
                <a:solidFill>
                  <a:schemeClr val="tx1"/>
                </a:solidFill>
              </a:rPr>
              <a:t>Xplore</a:t>
            </a:r>
            <a:r>
              <a:rPr lang="en-US" sz="1600" dirty="0">
                <a:solidFill>
                  <a:schemeClr val="tx1"/>
                </a:solidFill>
              </a:rPr>
              <a:t>, 2021.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S. De, Y. Huang, S. Mohamed, D. </a:t>
            </a:r>
            <a:r>
              <a:rPr lang="en-US" sz="1600" dirty="0" err="1">
                <a:solidFill>
                  <a:schemeClr val="tx1"/>
                </a:solidFill>
              </a:rPr>
              <a:t>Goswami</a:t>
            </a:r>
            <a:r>
              <a:rPr lang="en-US" sz="1600" dirty="0">
                <a:solidFill>
                  <a:schemeClr val="tx1"/>
                </a:solidFill>
              </a:rPr>
              <a:t>, and H. </a:t>
            </a:r>
            <a:r>
              <a:rPr lang="en-US" sz="1600" dirty="0" err="1">
                <a:solidFill>
                  <a:schemeClr val="tx1"/>
                </a:solidFill>
              </a:rPr>
              <a:t>Corporaal</a:t>
            </a:r>
            <a:r>
              <a:rPr lang="en-US" sz="1600" dirty="0">
                <a:solidFill>
                  <a:schemeClr val="tx1"/>
                </a:solidFill>
              </a:rPr>
              <a:t>, “Hardware- and Situation-Aware Sensing for Robust Closed-Loop Control Systems,” </a:t>
            </a:r>
            <a:r>
              <a:rPr lang="en-US" sz="1600" i="1" dirty="0">
                <a:solidFill>
                  <a:schemeClr val="tx1"/>
                </a:solidFill>
              </a:rPr>
              <a:t>2021 Design, Automation &amp; Test in Europe Conference &amp; Exhibition (DATE)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ResearchGate</a:t>
            </a:r>
            <a:r>
              <a:rPr lang="en-US" sz="1600" dirty="0">
                <a:solidFill>
                  <a:schemeClr val="tx1"/>
                </a:solidFill>
              </a:rPr>
              <a:t>, Feb. 2021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0883" y="4711005"/>
            <a:ext cx="244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dirty="0" err="1">
                <a:solidFill>
                  <a:schemeClr val="tx1"/>
                </a:solidFill>
              </a:rPr>
              <a:t>Joeschowa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9752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A6ACA8-9202-61BD-0D72-46185DC0227E}"/>
              </a:ext>
            </a:extLst>
          </p:cNvPr>
          <p:cNvSpPr txBox="1"/>
          <p:nvPr/>
        </p:nvSpPr>
        <p:spPr>
          <a:xfrm>
            <a:off x="453762" y="605661"/>
            <a:ext cx="7260271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 startAt="5"/>
            </a:pPr>
            <a:r>
              <a:rPr lang="en-US" sz="1600" dirty="0" err="1">
                <a:solidFill>
                  <a:schemeClr val="tx1"/>
                </a:solidFill>
              </a:rPr>
              <a:t>Chissanupong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Saengsint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et al… ,</a:t>
            </a:r>
            <a:r>
              <a:rPr lang="en-US" sz="1600" dirty="0">
                <a:solidFill>
                  <a:schemeClr val="tx1"/>
                </a:solidFill>
              </a:rPr>
              <a:t>“Autonomous Rescue Hexapod Robot with AI Human Detection and Tracking “, IEEE </a:t>
            </a:r>
            <a:r>
              <a:rPr lang="en-US" sz="1600" dirty="0" err="1">
                <a:solidFill>
                  <a:schemeClr val="tx1"/>
                </a:solidFill>
              </a:rPr>
              <a:t>Xplore</a:t>
            </a:r>
            <a:r>
              <a:rPr lang="en-US" sz="1600" dirty="0">
                <a:solidFill>
                  <a:schemeClr val="tx1"/>
                </a:solidFill>
              </a:rPr>
              <a:t> , December. 22, 2023</a:t>
            </a:r>
          </a:p>
          <a:p>
            <a:pPr>
              <a:buClr>
                <a:schemeClr val="tx1"/>
              </a:buClr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 startAt="6"/>
            </a:pPr>
            <a:r>
              <a:rPr lang="en-US" sz="1600" dirty="0">
                <a:solidFill>
                  <a:schemeClr val="tx1"/>
                </a:solidFill>
              </a:rPr>
              <a:t>J. </a:t>
            </a:r>
            <a:r>
              <a:rPr lang="en-US" sz="1600" dirty="0" err="1">
                <a:solidFill>
                  <a:schemeClr val="tx1"/>
                </a:solidFill>
              </a:rPr>
              <a:t>Dupeyroux</a:t>
            </a:r>
            <a:r>
              <a:rPr lang="en-US" sz="1600" dirty="0">
                <a:solidFill>
                  <a:schemeClr val="tx1"/>
                </a:solidFill>
              </a:rPr>
              <a:t>, S. </a:t>
            </a:r>
            <a:r>
              <a:rPr lang="en-US" sz="1600" dirty="0" err="1">
                <a:solidFill>
                  <a:schemeClr val="tx1"/>
                </a:solidFill>
              </a:rPr>
              <a:t>Lapalus</a:t>
            </a:r>
            <a:r>
              <a:rPr lang="en-US" sz="1600" dirty="0">
                <a:solidFill>
                  <a:schemeClr val="tx1"/>
                </a:solidFill>
              </a:rPr>
              <a:t>, I. </a:t>
            </a:r>
            <a:r>
              <a:rPr lang="en-US" sz="1600" dirty="0" err="1">
                <a:solidFill>
                  <a:schemeClr val="tx1"/>
                </a:solidFill>
              </a:rPr>
              <a:t>Brodoline</a:t>
            </a:r>
            <a:r>
              <a:rPr lang="en-US" sz="1600" dirty="0">
                <a:solidFill>
                  <a:schemeClr val="tx1"/>
                </a:solidFill>
              </a:rPr>
              <a:t>, S. </a:t>
            </a:r>
            <a:r>
              <a:rPr lang="en-US" sz="1600" dirty="0" err="1">
                <a:solidFill>
                  <a:schemeClr val="tx1"/>
                </a:solidFill>
              </a:rPr>
              <a:t>Viollet</a:t>
            </a:r>
            <a:r>
              <a:rPr lang="en-US" sz="1600" dirty="0">
                <a:solidFill>
                  <a:schemeClr val="tx1"/>
                </a:solidFill>
              </a:rPr>
              <a:t>, and J. R. </a:t>
            </a:r>
            <a:r>
              <a:rPr lang="en-US" sz="1600" dirty="0" err="1">
                <a:solidFill>
                  <a:schemeClr val="tx1"/>
                </a:solidFill>
              </a:rPr>
              <a:t>Serres</a:t>
            </a:r>
            <a:r>
              <a:rPr lang="en-US" sz="1600" dirty="0">
                <a:solidFill>
                  <a:schemeClr val="tx1"/>
                </a:solidFill>
              </a:rPr>
              <a:t> , “Insect-inspired omnidirectional vision for autonomous localization on-board a hexapod robot,” </a:t>
            </a:r>
            <a:r>
              <a:rPr lang="en-US" sz="1600" i="1" dirty="0">
                <a:solidFill>
                  <a:schemeClr val="tx1"/>
                </a:solidFill>
              </a:rPr>
              <a:t>IEEE </a:t>
            </a:r>
            <a:r>
              <a:rPr lang="en-US" sz="1600" i="1" dirty="0" err="1">
                <a:solidFill>
                  <a:schemeClr val="tx1"/>
                </a:solidFill>
              </a:rPr>
              <a:t>Xplore</a:t>
            </a:r>
            <a:r>
              <a:rPr lang="en-US" sz="1600" dirty="0">
                <a:solidFill>
                  <a:schemeClr val="tx1"/>
                </a:solidFill>
              </a:rPr>
              <a:t>, Sep. 18, 2020.</a:t>
            </a:r>
          </a:p>
          <a:p>
            <a:pPr>
              <a:buClr>
                <a:schemeClr val="tx1"/>
              </a:buClr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 startAt="7"/>
            </a:pPr>
            <a:r>
              <a:rPr lang="en-US" sz="1600" dirty="0">
                <a:solidFill>
                  <a:schemeClr val="tx1"/>
                </a:solidFill>
              </a:rPr>
              <a:t>Justin </a:t>
            </a:r>
            <a:r>
              <a:rPr lang="en-US" sz="1600" dirty="0" err="1">
                <a:solidFill>
                  <a:schemeClr val="tx1"/>
                </a:solidFill>
              </a:rPr>
              <a:t>Kon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dirty="0" err="1">
                <a:solidFill>
                  <a:schemeClr val="tx1"/>
                </a:solidFill>
              </a:rPr>
              <a:t>Ferat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Sahin</a:t>
            </a:r>
            <a:r>
              <a:rPr lang="en-US" sz="1600" dirty="0">
                <a:solidFill>
                  <a:schemeClr val="tx1"/>
                </a:solidFill>
              </a:rPr>
              <a:t>  ,  “Gait Generation for Damaged Hexapods using a Genetic Algorithm “IEEE </a:t>
            </a:r>
            <a:r>
              <a:rPr lang="en-US" sz="1600" dirty="0" err="1">
                <a:solidFill>
                  <a:schemeClr val="tx1"/>
                </a:solidFill>
              </a:rPr>
              <a:t>Xplore</a:t>
            </a:r>
            <a:r>
              <a:rPr lang="en-US" sz="1600" dirty="0">
                <a:solidFill>
                  <a:schemeClr val="tx1"/>
                </a:solidFill>
              </a:rPr>
              <a:t>, June. 04, 2020</a:t>
            </a:r>
          </a:p>
          <a:p>
            <a:pPr>
              <a:buClr>
                <a:schemeClr val="tx1"/>
              </a:buClr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 startAt="8"/>
            </a:pPr>
            <a:r>
              <a:rPr lang="en-US" sz="1600" dirty="0">
                <a:solidFill>
                  <a:schemeClr val="tx1"/>
                </a:solidFill>
              </a:rPr>
              <a:t>Hung-Yuan Chung , Yao-Liang Chung and Yi-Jan Hung “An Effective Hexapod Robot Control Design Based on a Fuzzy Neural Network and a </a:t>
            </a:r>
            <a:r>
              <a:rPr lang="en-US" sz="1600" dirty="0" err="1">
                <a:solidFill>
                  <a:schemeClr val="tx1"/>
                </a:solidFill>
              </a:rPr>
              <a:t>Kalman</a:t>
            </a:r>
            <a:r>
              <a:rPr lang="en-US" sz="1600" dirty="0">
                <a:solidFill>
                  <a:schemeClr val="tx1"/>
                </a:solidFill>
              </a:rPr>
              <a:t> Filter” IEEE </a:t>
            </a:r>
            <a:r>
              <a:rPr lang="en-US" sz="1600" dirty="0" err="1">
                <a:solidFill>
                  <a:schemeClr val="tx1"/>
                </a:solidFill>
              </a:rPr>
              <a:t>Xplore</a:t>
            </a:r>
            <a:r>
              <a:rPr lang="en-US" sz="1600" dirty="0">
                <a:solidFill>
                  <a:schemeClr val="tx1"/>
                </a:solidFill>
              </a:rPr>
              <a:t> , April. 18 ,2019</a:t>
            </a:r>
          </a:p>
          <a:p>
            <a:pPr>
              <a:buClr>
                <a:schemeClr val="tx1"/>
              </a:buClr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 startAt="9"/>
            </a:pPr>
            <a:r>
              <a:rPr lang="en-US" sz="1600" dirty="0" err="1">
                <a:solidFill>
                  <a:schemeClr val="tx1"/>
                </a:solidFill>
              </a:rPr>
              <a:t>Patrik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Kutilek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et al… ,</a:t>
            </a:r>
            <a:r>
              <a:rPr lang="en-US" sz="1600" dirty="0">
                <a:solidFill>
                  <a:schemeClr val="tx1"/>
                </a:solidFill>
              </a:rPr>
              <a:t> “Control of hexapod with static-stable walking using artificial intelligence “,IEEE Xplore, January. 30, 2017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0883" y="4881890"/>
            <a:ext cx="244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dirty="0" err="1">
                <a:solidFill>
                  <a:schemeClr val="tx1"/>
                </a:solidFill>
              </a:rPr>
              <a:t>Joeschowa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3020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0883" y="4881890"/>
            <a:ext cx="244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</a:t>
            </a:r>
            <a:r>
              <a:rPr lang="en-US" dirty="0" err="1">
                <a:solidFill>
                  <a:schemeClr val="tx1"/>
                </a:solidFill>
              </a:rPr>
              <a:t>Joeschowa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3"/>
          <a:stretch/>
        </p:blipFill>
        <p:spPr>
          <a:xfrm>
            <a:off x="0" y="189363"/>
            <a:ext cx="9082585" cy="495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711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62"/>
          <p:cNvSpPr txBox="1">
            <a:spLocks noGrp="1"/>
          </p:cNvSpPr>
          <p:nvPr>
            <p:ph type="title"/>
          </p:nvPr>
        </p:nvSpPr>
        <p:spPr>
          <a:xfrm>
            <a:off x="593540" y="1213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grpSp>
        <p:nvGrpSpPr>
          <p:cNvPr id="2248" name="Google Shape;2248;p62"/>
          <p:cNvGrpSpPr/>
          <p:nvPr/>
        </p:nvGrpSpPr>
        <p:grpSpPr>
          <a:xfrm>
            <a:off x="3360325" y="2949600"/>
            <a:ext cx="76825" cy="76800"/>
            <a:chOff x="3104875" y="1099400"/>
            <a:chExt cx="76825" cy="76800"/>
          </a:xfrm>
        </p:grpSpPr>
        <p:sp>
          <p:nvSpPr>
            <p:cNvPr id="2249" name="Google Shape;2249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1" name="Google Shape;2251;p62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2252" name="Google Shape;2252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4" name="Google Shape;2254;p62"/>
          <p:cNvGrpSpPr/>
          <p:nvPr/>
        </p:nvGrpSpPr>
        <p:grpSpPr>
          <a:xfrm>
            <a:off x="4862475" y="4444500"/>
            <a:ext cx="76825" cy="76800"/>
            <a:chOff x="3104875" y="1099400"/>
            <a:chExt cx="76825" cy="76800"/>
          </a:xfrm>
        </p:grpSpPr>
        <p:sp>
          <p:nvSpPr>
            <p:cNvPr id="2255" name="Google Shape;2255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57" name="Google Shape;2257;p62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5857664" y="1541598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62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087524" y="29121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62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2638029" y="3825874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242;p62"/>
          <p:cNvSpPr txBox="1">
            <a:spLocks/>
          </p:cNvSpPr>
          <p:nvPr/>
        </p:nvSpPr>
        <p:spPr>
          <a:xfrm>
            <a:off x="1745204" y="1303624"/>
            <a:ext cx="3341246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dirty="0" err="1"/>
              <a:t>Joeshwoa</a:t>
            </a:r>
            <a:r>
              <a:rPr lang="en-US" sz="1800" dirty="0"/>
              <a:t> George </a:t>
            </a:r>
          </a:p>
        </p:txBody>
      </p:sp>
      <p:sp>
        <p:nvSpPr>
          <p:cNvPr id="22" name="Google Shape;2243;p62"/>
          <p:cNvSpPr txBox="1">
            <a:spLocks/>
          </p:cNvSpPr>
          <p:nvPr/>
        </p:nvSpPr>
        <p:spPr>
          <a:xfrm>
            <a:off x="2694010" y="1355173"/>
            <a:ext cx="478488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 pitchFamily="34" charset="0"/>
              <a:buNone/>
            </a:pPr>
            <a:r>
              <a:rPr lang="en-US" sz="1800" dirty="0"/>
              <a:t>Osama Ibrahim </a:t>
            </a:r>
            <a:r>
              <a:rPr lang="en-US" sz="1800" dirty="0" err="1"/>
              <a:t>Marzok</a:t>
            </a:r>
            <a:endParaRPr lang="en-US" sz="1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9" t="14517" r="19302" b="36191"/>
          <a:stretch/>
        </p:blipFill>
        <p:spPr>
          <a:xfrm>
            <a:off x="108952" y="1001071"/>
            <a:ext cx="1252728" cy="1280722"/>
          </a:xfrm>
          <a:prstGeom prst="roundRect">
            <a:avLst>
              <a:gd name="adj" fmla="val 22415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9" t="8883" r="14230" b="14785"/>
          <a:stretch/>
        </p:blipFill>
        <p:spPr>
          <a:xfrm>
            <a:off x="7748699" y="885753"/>
            <a:ext cx="1329848" cy="13960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5" name="Google Shape;2242;p62"/>
          <p:cNvSpPr txBox="1">
            <a:spLocks/>
          </p:cNvSpPr>
          <p:nvPr/>
        </p:nvSpPr>
        <p:spPr>
          <a:xfrm>
            <a:off x="1636237" y="3272971"/>
            <a:ext cx="4469613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dirty="0"/>
              <a:t>Mostafa Mohamed Nabil</a:t>
            </a:r>
          </a:p>
        </p:txBody>
      </p:sp>
      <p:sp>
        <p:nvSpPr>
          <p:cNvPr id="26" name="Google Shape;2243;p62"/>
          <p:cNvSpPr txBox="1">
            <a:spLocks/>
          </p:cNvSpPr>
          <p:nvPr/>
        </p:nvSpPr>
        <p:spPr>
          <a:xfrm>
            <a:off x="3915650" y="3221422"/>
            <a:ext cx="35632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 pitchFamily="34" charset="0"/>
              <a:buNone/>
            </a:pPr>
            <a:r>
              <a:rPr lang="en-US" sz="1800" dirty="0" err="1"/>
              <a:t>Sameh</a:t>
            </a:r>
            <a:r>
              <a:rPr lang="en-US" sz="1800" dirty="0"/>
              <a:t> </a:t>
            </a:r>
            <a:r>
              <a:rPr lang="en-US" sz="1800" dirty="0" err="1"/>
              <a:t>Raouf</a:t>
            </a:r>
            <a:r>
              <a:rPr lang="en-US" sz="1800" dirty="0"/>
              <a:t> </a:t>
            </a:r>
            <a:r>
              <a:rPr lang="en-US" sz="1800" dirty="0" err="1"/>
              <a:t>Helmy</a:t>
            </a:r>
            <a:endParaRPr lang="en-US" sz="18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2" t="16820" r="22397" b="30393"/>
          <a:stretch/>
        </p:blipFill>
        <p:spPr>
          <a:xfrm>
            <a:off x="7699544" y="2842068"/>
            <a:ext cx="1379003" cy="14156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9" t="3966" r="12764" b="27522"/>
          <a:stretch/>
        </p:blipFill>
        <p:spPr>
          <a:xfrm>
            <a:off x="65454" y="2871555"/>
            <a:ext cx="1448777" cy="13567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633635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Google Shape;1406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0" name="Google Shape;1410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1" name="Google Shape;1411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4" name="Google Shape;1414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6" name="Google Shape;1416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7" name="Google Shape;1417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9" name="Google Shape;1419;p41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b="1" dirty="0"/>
              <a:t>Under supervision</a:t>
            </a:r>
            <a:r>
              <a:rPr lang="ar-EG" sz="2400" b="1" dirty="0"/>
              <a:t> : 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4000" dirty="0" err="1"/>
              <a:t>Dr</a:t>
            </a:r>
            <a:r>
              <a:rPr lang="en-US" sz="4000" dirty="0"/>
              <a:t>/ Mustafa </a:t>
            </a:r>
            <a:r>
              <a:rPr lang="en-US" sz="4000" dirty="0" err="1"/>
              <a:t>Shiple</a:t>
            </a:r>
            <a:endParaRPr sz="4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14697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0C7A8B-2750-45CA-2020-33C116109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9" y="1192924"/>
            <a:ext cx="3100554" cy="31005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CE3DF3-3264-9328-C78C-8235E5B67A12}"/>
              </a:ext>
            </a:extLst>
          </p:cNvPr>
          <p:cNvSpPr txBox="1"/>
          <p:nvPr/>
        </p:nvSpPr>
        <p:spPr>
          <a:xfrm>
            <a:off x="4099968" y="1528985"/>
            <a:ext cx="448091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4"/>
                </a:solidFill>
              </a:rPr>
              <a:t>Why </a:t>
            </a:r>
            <a:r>
              <a:rPr lang="en-US" sz="2400" dirty="0" err="1">
                <a:solidFill>
                  <a:schemeClr val="accent4"/>
                </a:solidFill>
              </a:rPr>
              <a:t>Hexa</a:t>
            </a:r>
            <a:r>
              <a:rPr lang="en-US" sz="2400" dirty="0">
                <a:solidFill>
                  <a:schemeClr val="accent4"/>
                </a:solidFill>
              </a:rPr>
              <a:t> robots ? 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 1.   Stability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 2.   Mobility and Adaptability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 3.   Payload capacity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 4.   Redundancy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7102" y="4448191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Osama </a:t>
            </a:r>
          </a:p>
        </p:txBody>
      </p:sp>
    </p:spTree>
    <p:extLst>
      <p:ext uri="{BB962C8B-B14F-4D97-AF65-F5344CB8AC3E}">
        <p14:creationId xmlns:p14="http://schemas.microsoft.com/office/powerpoint/2010/main" val="1760794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82A7F6-3596-1089-C72B-81E1AABB1201}"/>
              </a:ext>
            </a:extLst>
          </p:cNvPr>
          <p:cNvSpPr txBox="1"/>
          <p:nvPr/>
        </p:nvSpPr>
        <p:spPr>
          <a:xfrm>
            <a:off x="684013" y="930001"/>
            <a:ext cx="4598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4"/>
                </a:solidFill>
              </a:rPr>
              <a:t>Some Hexapods products from NVIDIA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BEF39-8FA5-0A52-486F-0FE183B90B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6" b="10737"/>
          <a:stretch/>
        </p:blipFill>
        <p:spPr>
          <a:xfrm>
            <a:off x="819211" y="1691163"/>
            <a:ext cx="3820024" cy="29013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8507" y="4720565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Osama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15753" y="1633818"/>
            <a:ext cx="3866029" cy="30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54388" y="1730641"/>
            <a:ext cx="385930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Contains 18PCS 35KG metal bus servos, depth camera, </a:t>
            </a:r>
            <a:r>
              <a:rPr lang="en-US" dirty="0" err="1">
                <a:solidFill>
                  <a:schemeClr val="tx1"/>
                </a:solidFill>
              </a:rPr>
              <a:t>lidar</a:t>
            </a:r>
            <a:r>
              <a:rPr lang="en-US" dirty="0">
                <a:solidFill>
                  <a:schemeClr val="tx1"/>
                </a:solidFill>
              </a:rPr>
              <a:t>, voice interaction module, large-capacity batteries and other high-quality accessories.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Using Python3 programming, ROS2 operating </a:t>
            </a:r>
            <a:r>
              <a:rPr lang="en-US" dirty="0" err="1">
                <a:solidFill>
                  <a:schemeClr val="tx1"/>
                </a:solidFill>
              </a:rPr>
              <a:t>systemand</a:t>
            </a:r>
            <a:r>
              <a:rPr lang="en-US" dirty="0">
                <a:solidFill>
                  <a:schemeClr val="tx1"/>
                </a:solidFill>
              </a:rPr>
              <a:t> inverse kinematics algorithm to accurately control robot movement.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Supports RVIZ simulation, users can control robots and verify algorithms in the virtual environment.</a:t>
            </a:r>
          </a:p>
        </p:txBody>
      </p:sp>
    </p:spTree>
    <p:extLst>
      <p:ext uri="{BB962C8B-B14F-4D97-AF65-F5344CB8AC3E}">
        <p14:creationId xmlns:p14="http://schemas.microsoft.com/office/powerpoint/2010/main" val="410724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C5FF54-EBF5-6765-61C1-374E9A28BD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1"/>
          <a:stretch/>
        </p:blipFill>
        <p:spPr>
          <a:xfrm rot="16200000">
            <a:off x="-267746" y="1611143"/>
            <a:ext cx="3478535" cy="2174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819ADB-CAC6-1058-D99D-9C0796B579DC}"/>
              </a:ext>
            </a:extLst>
          </p:cNvPr>
          <p:cNvSpPr txBox="1"/>
          <p:nvPr/>
        </p:nvSpPr>
        <p:spPr>
          <a:xfrm>
            <a:off x="3040524" y="1266990"/>
            <a:ext cx="54113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One of the biggest problems facing legged robots is the failure of one of the leg motors.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Many legged robots are lost due to a malfunction that occurred in one of their legs and the inability of the robot to walk correctly and reach the places it is supposed to reach. 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These robots are usually expensive.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99324" y="4671927"/>
            <a:ext cx="244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Speaker : Osama </a:t>
            </a:r>
          </a:p>
        </p:txBody>
      </p:sp>
    </p:spTree>
    <p:extLst>
      <p:ext uri="{BB962C8B-B14F-4D97-AF65-F5344CB8AC3E}">
        <p14:creationId xmlns:p14="http://schemas.microsoft.com/office/powerpoint/2010/main" val="2545105611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</TotalTime>
  <Words>3201</Words>
  <Application>Microsoft Office PowerPoint</Application>
  <PresentationFormat>On-screen Show (16:9)</PresentationFormat>
  <Paragraphs>419</Paragraphs>
  <Slides>69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Montserrat Black</vt:lpstr>
      <vt:lpstr>Bebas Neue</vt:lpstr>
      <vt:lpstr>Montserrat</vt:lpstr>
      <vt:lpstr>Arial</vt:lpstr>
      <vt:lpstr>Anaheim</vt:lpstr>
      <vt:lpstr>Calibri</vt:lpstr>
      <vt:lpstr>Artificial Intelligence (AI) Technology Consulting by Slidesgo</vt:lpstr>
      <vt:lpstr>Movement Fault Detection in legged robots with AI </vt:lpstr>
      <vt:lpstr>TABLE OF CONTENTS</vt:lpstr>
      <vt:lpstr>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02 Motivation</vt:lpstr>
      <vt:lpstr>PowerPoint Presentation</vt:lpstr>
      <vt:lpstr>PowerPoint Presentation</vt:lpstr>
      <vt:lpstr>PowerPoint Presentation</vt:lpstr>
      <vt:lpstr>PowerPoint Presentation</vt:lpstr>
      <vt:lpstr>03  How we solve it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Forest confusion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04</vt:lpstr>
      <vt:lpstr>PowerPoint Presentation</vt:lpstr>
      <vt:lpstr>PowerPoint Presentation</vt:lpstr>
      <vt:lpstr>PowerPoint Presentation</vt:lpstr>
      <vt:lpstr>OUR TEAM</vt:lpstr>
      <vt:lpstr>Under supervision :   Dr/ Mustafa Shiple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Hexapod with AI</dc:title>
  <dc:creator>osama ibrahim</dc:creator>
  <cp:lastModifiedBy>Sameh</cp:lastModifiedBy>
  <cp:revision>143</cp:revision>
  <dcterms:modified xsi:type="dcterms:W3CDTF">2024-07-06T01:03:53Z</dcterms:modified>
</cp:coreProperties>
</file>